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Aileron" pitchFamily="2" charset="77"/>
      <p:regular r:id="rId24"/>
    </p:embeddedFont>
    <p:embeddedFont>
      <p:font typeface="Aileron Bold" pitchFamily="2" charset="77"/>
      <p:regular r:id="rId25"/>
      <p:bold r:id="rId26"/>
    </p:embeddedFont>
    <p:embeddedFont>
      <p:font typeface="Aileron Bold Italics" pitchFamily="2" charset="77"/>
      <p:regular r:id="rId27"/>
      <p:bold r:id="rId28"/>
      <p:italic r:id="rId29"/>
      <p:boldItalic r:id="rId30"/>
    </p:embeddedFont>
    <p:embeddedFont>
      <p:font typeface="Aileron Heavy" pitchFamily="2" charset="77"/>
      <p:regular r:id="rId31"/>
      <p:bold r:id="rId32"/>
    </p:embeddedFont>
    <p:embeddedFont>
      <p:font typeface="Aileron Italics" pitchFamily="2" charset="77"/>
      <p:regular r:id="rId33"/>
      <p:italic r:id="rId34"/>
    </p:embeddedFont>
    <p:embeddedFont>
      <p:font typeface="Aileron Ultra-Bold" pitchFamily="2" charset="77"/>
      <p:regular r:id="rId35"/>
      <p:bold r:id="rId36"/>
    </p:embeddedFont>
    <p:embeddedFont>
      <p:font typeface="Open Sans" panose="020B0606030504020204" pitchFamily="34" charset="0"/>
      <p:regular r:id="rId37"/>
      <p:bold r:id="rId38"/>
      <p:boldItalic r:id="rId39"/>
    </p:embeddedFont>
    <p:embeddedFont>
      <p:font typeface="Open Sans Bold" panose="020B0806030504020204" pitchFamily="34" charset="0"/>
      <p:regular r:id="rId40"/>
      <p:bold r:id="rId41"/>
    </p:embeddedFont>
    <p:embeddedFont>
      <p:font typeface="Open Sans Italics" panose="020B0606030504020204" pitchFamily="34" charset="0"/>
      <p:regular r:id="rId42"/>
      <p: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 autoAdjust="0"/>
    <p:restoredTop sz="94626" autoAdjust="0"/>
  </p:normalViewPr>
  <p:slideViewPr>
    <p:cSldViewPr>
      <p:cViewPr>
        <p:scale>
          <a:sx n="67" d="100"/>
          <a:sy n="67" d="100"/>
        </p:scale>
        <p:origin x="1240" y="6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jpe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jpeg"/><Relationship Id="rId17" Type="http://schemas.openxmlformats.org/officeDocument/2006/relationships/image" Target="../media/image57.jpe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dsp-polito/2024-P11-SA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sv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77041" y="547275"/>
            <a:ext cx="2379706" cy="1189853"/>
          </a:xfrm>
          <a:custGeom>
            <a:avLst/>
            <a:gdLst/>
            <a:ahLst/>
            <a:cxnLst/>
            <a:rect l="l" t="t" r="r" b="b"/>
            <a:pathLst>
              <a:path w="2379706" h="1189853">
                <a:moveTo>
                  <a:pt x="0" y="0"/>
                </a:moveTo>
                <a:lnTo>
                  <a:pt x="2379705" y="0"/>
                </a:lnTo>
                <a:lnTo>
                  <a:pt x="2379705" y="1189852"/>
                </a:lnTo>
                <a:lnTo>
                  <a:pt x="0" y="1189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2500969" y="1028700"/>
            <a:ext cx="8371329" cy="8371296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0" y="3175025"/>
                  </a:moveTo>
                  <a:cubicBezTo>
                    <a:pt x="0" y="4928451"/>
                    <a:pt x="1421524" y="6349974"/>
                    <a:pt x="3175000" y="6349974"/>
                  </a:cubicBezTo>
                  <a:cubicBezTo>
                    <a:pt x="4928502" y="6349974"/>
                    <a:pt x="6350000" y="4928451"/>
                    <a:pt x="6350000" y="3175025"/>
                  </a:cubicBezTo>
                  <a:cubicBezTo>
                    <a:pt x="6350000" y="1421511"/>
                    <a:pt x="4928502" y="0"/>
                    <a:pt x="3175000" y="0"/>
                  </a:cubicBezTo>
                  <a:cubicBezTo>
                    <a:pt x="1421499" y="0"/>
                    <a:pt x="0" y="1421511"/>
                    <a:pt x="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1255" r="-1125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766820" y="6754020"/>
            <a:ext cx="3103540" cy="3103540"/>
          </a:xfrm>
          <a:custGeom>
            <a:avLst/>
            <a:gdLst/>
            <a:ahLst/>
            <a:cxnLst/>
            <a:rect l="l" t="t" r="r" b="b"/>
            <a:pathLst>
              <a:path w="3103540" h="3103540">
                <a:moveTo>
                  <a:pt x="0" y="0"/>
                </a:moveTo>
                <a:lnTo>
                  <a:pt x="3103540" y="0"/>
                </a:lnTo>
                <a:lnTo>
                  <a:pt x="3103540" y="3103540"/>
                </a:lnTo>
                <a:lnTo>
                  <a:pt x="0" y="3103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877238" y="-113744"/>
            <a:ext cx="2284887" cy="2284887"/>
          </a:xfrm>
          <a:custGeom>
            <a:avLst/>
            <a:gdLst/>
            <a:ahLst/>
            <a:cxnLst/>
            <a:rect l="l" t="t" r="r" b="b"/>
            <a:pathLst>
              <a:path w="2284887" h="2284887">
                <a:moveTo>
                  <a:pt x="0" y="0"/>
                </a:moveTo>
                <a:lnTo>
                  <a:pt x="2284887" y="0"/>
                </a:lnTo>
                <a:lnTo>
                  <a:pt x="2284887" y="2284888"/>
                </a:lnTo>
                <a:lnTo>
                  <a:pt x="0" y="2284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994590" y="4187446"/>
            <a:ext cx="8882648" cy="310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39"/>
              </a:lnSpc>
            </a:pPr>
            <a:r>
              <a:rPr lang="en-US" sz="10648" b="1" spc="106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SAR Oil Spill Detection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94590" y="3127178"/>
            <a:ext cx="8882648" cy="997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0"/>
              </a:lnSpc>
            </a:pPr>
            <a:r>
              <a:rPr lang="en-US" sz="6816" b="1" spc="68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Neural Networks for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33409" y="7190542"/>
            <a:ext cx="6714443" cy="6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9"/>
              </a:lnSpc>
              <a:spcBef>
                <a:spcPct val="0"/>
              </a:spcBef>
            </a:pPr>
            <a:r>
              <a:rPr lang="en-US" sz="3833" spc="11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Applied Data Science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33409" y="8043636"/>
            <a:ext cx="4468713" cy="135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b="1" spc="72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Bianca Bartoli - s322799</a:t>
            </a:r>
          </a:p>
          <a:p>
            <a:pPr algn="l">
              <a:lnSpc>
                <a:spcPts val="3600"/>
              </a:lnSpc>
            </a:pPr>
            <a:r>
              <a:rPr lang="en-US" sz="2400" b="1" spc="72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Carlo Marra - s334220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b="1" spc="72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Alessandro Valenti - s328131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18055" y="1093271"/>
            <a:ext cx="10509455" cy="5036410"/>
            <a:chOff x="0" y="0"/>
            <a:chExt cx="2962974" cy="14199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62974" cy="1419936"/>
            </a:xfrm>
            <a:custGeom>
              <a:avLst/>
              <a:gdLst/>
              <a:ahLst/>
              <a:cxnLst/>
              <a:rect l="l" t="t" r="r" b="b"/>
              <a:pathLst>
                <a:path w="2962974" h="1419936">
                  <a:moveTo>
                    <a:pt x="37570" y="0"/>
                  </a:moveTo>
                  <a:lnTo>
                    <a:pt x="2925405" y="0"/>
                  </a:lnTo>
                  <a:cubicBezTo>
                    <a:pt x="2935369" y="0"/>
                    <a:pt x="2944925" y="3958"/>
                    <a:pt x="2951970" y="11004"/>
                  </a:cubicBezTo>
                  <a:cubicBezTo>
                    <a:pt x="2959016" y="18050"/>
                    <a:pt x="2962974" y="27606"/>
                    <a:pt x="2962974" y="37570"/>
                  </a:cubicBezTo>
                  <a:lnTo>
                    <a:pt x="2962974" y="1382366"/>
                  </a:lnTo>
                  <a:cubicBezTo>
                    <a:pt x="2962974" y="1392330"/>
                    <a:pt x="2959016" y="1401887"/>
                    <a:pt x="2951970" y="1408932"/>
                  </a:cubicBezTo>
                  <a:cubicBezTo>
                    <a:pt x="2944925" y="1415978"/>
                    <a:pt x="2935369" y="1419936"/>
                    <a:pt x="2925405" y="1419936"/>
                  </a:cubicBezTo>
                  <a:lnTo>
                    <a:pt x="37570" y="1419936"/>
                  </a:lnTo>
                  <a:cubicBezTo>
                    <a:pt x="16821" y="1419936"/>
                    <a:pt x="0" y="1403116"/>
                    <a:pt x="0" y="1382366"/>
                  </a:cubicBezTo>
                  <a:lnTo>
                    <a:pt x="0" y="37570"/>
                  </a:lnTo>
                  <a:cubicBezTo>
                    <a:pt x="0" y="16821"/>
                    <a:pt x="16821" y="0"/>
                    <a:pt x="375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D696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62974" cy="1458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458535" y="1470551"/>
            <a:ext cx="4150267" cy="2158139"/>
          </a:xfrm>
          <a:custGeom>
            <a:avLst/>
            <a:gdLst/>
            <a:ahLst/>
            <a:cxnLst/>
            <a:rect l="l" t="t" r="r" b="b"/>
            <a:pathLst>
              <a:path w="4150267" h="2158139">
                <a:moveTo>
                  <a:pt x="0" y="0"/>
                </a:moveTo>
                <a:lnTo>
                  <a:pt x="4150267" y="0"/>
                </a:lnTo>
                <a:lnTo>
                  <a:pt x="4150267" y="2158139"/>
                </a:lnTo>
                <a:lnTo>
                  <a:pt x="0" y="2158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458535" y="3767643"/>
            <a:ext cx="4150267" cy="2158139"/>
          </a:xfrm>
          <a:custGeom>
            <a:avLst/>
            <a:gdLst/>
            <a:ahLst/>
            <a:cxnLst/>
            <a:rect l="l" t="t" r="r" b="b"/>
            <a:pathLst>
              <a:path w="4150267" h="2158139">
                <a:moveTo>
                  <a:pt x="0" y="0"/>
                </a:moveTo>
                <a:lnTo>
                  <a:pt x="4150267" y="0"/>
                </a:lnTo>
                <a:lnTo>
                  <a:pt x="4150267" y="2158139"/>
                </a:lnTo>
                <a:lnTo>
                  <a:pt x="0" y="215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662486" y="1625496"/>
            <a:ext cx="1848248" cy="1848248"/>
          </a:xfrm>
          <a:custGeom>
            <a:avLst/>
            <a:gdLst/>
            <a:ahLst/>
            <a:cxnLst/>
            <a:rect l="l" t="t" r="r" b="b"/>
            <a:pathLst>
              <a:path w="1848248" h="1848248">
                <a:moveTo>
                  <a:pt x="0" y="0"/>
                </a:moveTo>
                <a:lnTo>
                  <a:pt x="1848247" y="0"/>
                </a:lnTo>
                <a:lnTo>
                  <a:pt x="1848247" y="1848248"/>
                </a:lnTo>
                <a:lnTo>
                  <a:pt x="0" y="18482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486195" y="1625496"/>
            <a:ext cx="1848248" cy="1848248"/>
          </a:xfrm>
          <a:custGeom>
            <a:avLst/>
            <a:gdLst/>
            <a:ahLst/>
            <a:cxnLst/>
            <a:rect l="l" t="t" r="r" b="b"/>
            <a:pathLst>
              <a:path w="1848248" h="1848248">
                <a:moveTo>
                  <a:pt x="0" y="0"/>
                </a:moveTo>
                <a:lnTo>
                  <a:pt x="1848248" y="0"/>
                </a:lnTo>
                <a:lnTo>
                  <a:pt x="1848248" y="1848248"/>
                </a:lnTo>
                <a:lnTo>
                  <a:pt x="0" y="18482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662486" y="3938660"/>
            <a:ext cx="1816106" cy="1816106"/>
          </a:xfrm>
          <a:custGeom>
            <a:avLst/>
            <a:gdLst/>
            <a:ahLst/>
            <a:cxnLst/>
            <a:rect l="l" t="t" r="r" b="b"/>
            <a:pathLst>
              <a:path w="1816106" h="1816106">
                <a:moveTo>
                  <a:pt x="0" y="0"/>
                </a:moveTo>
                <a:lnTo>
                  <a:pt x="1816105" y="0"/>
                </a:lnTo>
                <a:lnTo>
                  <a:pt x="1816105" y="1816106"/>
                </a:lnTo>
                <a:lnTo>
                  <a:pt x="0" y="18161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470124" y="3938660"/>
            <a:ext cx="1816106" cy="1816106"/>
          </a:xfrm>
          <a:custGeom>
            <a:avLst/>
            <a:gdLst/>
            <a:ahLst/>
            <a:cxnLst/>
            <a:rect l="l" t="t" r="r" b="b"/>
            <a:pathLst>
              <a:path w="1816106" h="1816106">
                <a:moveTo>
                  <a:pt x="0" y="0"/>
                </a:moveTo>
                <a:lnTo>
                  <a:pt x="1816106" y="0"/>
                </a:lnTo>
                <a:lnTo>
                  <a:pt x="1816106" y="1816106"/>
                </a:lnTo>
                <a:lnTo>
                  <a:pt x="0" y="18161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8046794" y="6310656"/>
            <a:ext cx="8651976" cy="3748247"/>
            <a:chOff x="0" y="0"/>
            <a:chExt cx="2278710" cy="9871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78710" cy="987193"/>
            </a:xfrm>
            <a:custGeom>
              <a:avLst/>
              <a:gdLst/>
              <a:ahLst/>
              <a:cxnLst/>
              <a:rect l="l" t="t" r="r" b="b"/>
              <a:pathLst>
                <a:path w="2278710" h="987193">
                  <a:moveTo>
                    <a:pt x="45636" y="0"/>
                  </a:moveTo>
                  <a:lnTo>
                    <a:pt x="2233074" y="0"/>
                  </a:lnTo>
                  <a:cubicBezTo>
                    <a:pt x="2245177" y="0"/>
                    <a:pt x="2256785" y="4808"/>
                    <a:pt x="2265343" y="13366"/>
                  </a:cubicBezTo>
                  <a:cubicBezTo>
                    <a:pt x="2273902" y="21925"/>
                    <a:pt x="2278710" y="33532"/>
                    <a:pt x="2278710" y="45636"/>
                  </a:cubicBezTo>
                  <a:lnTo>
                    <a:pt x="2278710" y="941557"/>
                  </a:lnTo>
                  <a:cubicBezTo>
                    <a:pt x="2278710" y="966761"/>
                    <a:pt x="2258278" y="987193"/>
                    <a:pt x="2233074" y="987193"/>
                  </a:cubicBezTo>
                  <a:lnTo>
                    <a:pt x="45636" y="987193"/>
                  </a:lnTo>
                  <a:cubicBezTo>
                    <a:pt x="33532" y="987193"/>
                    <a:pt x="21925" y="982385"/>
                    <a:pt x="13366" y="973826"/>
                  </a:cubicBezTo>
                  <a:cubicBezTo>
                    <a:pt x="4808" y="965268"/>
                    <a:pt x="0" y="953660"/>
                    <a:pt x="0" y="941557"/>
                  </a:cubicBezTo>
                  <a:lnTo>
                    <a:pt x="0" y="45636"/>
                  </a:lnTo>
                  <a:cubicBezTo>
                    <a:pt x="0" y="20432"/>
                    <a:pt x="20432" y="0"/>
                    <a:pt x="456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D696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278710" cy="1025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8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698770" y="8811973"/>
            <a:ext cx="1589230" cy="1589230"/>
          </a:xfrm>
          <a:custGeom>
            <a:avLst/>
            <a:gdLst/>
            <a:ahLst/>
            <a:cxnLst/>
            <a:rect l="l" t="t" r="r" b="b"/>
            <a:pathLst>
              <a:path w="1589230" h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909735" y="6426201"/>
            <a:ext cx="6926094" cy="3517157"/>
          </a:xfrm>
          <a:custGeom>
            <a:avLst/>
            <a:gdLst/>
            <a:ahLst/>
            <a:cxnLst/>
            <a:rect l="l" t="t" r="r" b="b"/>
            <a:pathLst>
              <a:path w="6926094" h="3517157">
                <a:moveTo>
                  <a:pt x="0" y="0"/>
                </a:moveTo>
                <a:lnTo>
                  <a:pt x="6926094" y="0"/>
                </a:lnTo>
                <a:lnTo>
                  <a:pt x="6926094" y="3517157"/>
                </a:lnTo>
                <a:lnTo>
                  <a:pt x="0" y="35171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700" y="379730"/>
            <a:ext cx="9908930" cy="64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39"/>
              </a:lnSpc>
              <a:spcBef>
                <a:spcPct val="0"/>
              </a:spcBef>
            </a:pPr>
            <a:r>
              <a:rPr lang="en-US" sz="3999" b="1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PROPOSED TRAINING TECHNIQUES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52304" y="3164181"/>
            <a:ext cx="4794200" cy="53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1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Focused Crop on Oil Spill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52304" y="7875217"/>
            <a:ext cx="3975199" cy="53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1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Sliding window Crop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458535" y="1124064"/>
            <a:ext cx="4150267" cy="31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58"/>
              </a:lnSpc>
            </a:pPr>
            <a:r>
              <a:rPr lang="en-US" sz="1898" b="1" spc="74">
                <a:solidFill>
                  <a:srgbClr val="6D6969"/>
                </a:solidFill>
                <a:latin typeface="Aileron Bold"/>
                <a:ea typeface="Aileron Bold"/>
                <a:cs typeface="Aileron Bold"/>
                <a:sym typeface="Aileron Bold"/>
              </a:rPr>
              <a:t>Original Image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14273" y="1124064"/>
            <a:ext cx="4671957" cy="31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58"/>
              </a:lnSpc>
            </a:pPr>
            <a:r>
              <a:rPr lang="en-US" sz="1898" b="1" spc="74">
                <a:solidFill>
                  <a:srgbClr val="6D6969"/>
                </a:solidFill>
                <a:latin typeface="Aileron Bold"/>
                <a:ea typeface="Aileron Bold"/>
                <a:cs typeface="Aileron Bold"/>
                <a:sym typeface="Aileron Bold"/>
              </a:rPr>
              <a:t>Focused Crop Examples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555" b="-22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913248" y="3872710"/>
            <a:ext cx="11129613" cy="296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789"/>
              </a:lnSpc>
            </a:pPr>
            <a:r>
              <a:rPr lang="en-US" sz="8999" b="1" spc="269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IMPLEMENTATION</a:t>
            </a:r>
          </a:p>
          <a:p>
            <a:pPr marL="0" lvl="0" indent="0" algn="r">
              <a:lnSpc>
                <a:spcPts val="11789"/>
              </a:lnSpc>
              <a:spcBef>
                <a:spcPct val="0"/>
              </a:spcBef>
            </a:pPr>
            <a:r>
              <a:rPr lang="en-US" sz="8999" b="1" spc="269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&amp; TRAINING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98770" y="8811973"/>
            <a:ext cx="1589230" cy="1589230"/>
          </a:xfrm>
          <a:custGeom>
            <a:avLst/>
            <a:gdLst/>
            <a:ahLst/>
            <a:cxnLst/>
            <a:rect l="l" t="t" r="r" b="b"/>
            <a:pathLst>
              <a:path w="1589230" h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56895" y="1250983"/>
            <a:ext cx="15283896" cy="8597191"/>
          </a:xfrm>
          <a:custGeom>
            <a:avLst/>
            <a:gdLst/>
            <a:ahLst/>
            <a:cxnLst/>
            <a:rect l="l" t="t" r="r" b="b"/>
            <a:pathLst>
              <a:path w="15283896" h="8597191">
                <a:moveTo>
                  <a:pt x="0" y="0"/>
                </a:moveTo>
                <a:lnTo>
                  <a:pt x="15283896" y="0"/>
                </a:lnTo>
                <a:lnTo>
                  <a:pt x="15283896" y="8597191"/>
                </a:lnTo>
                <a:lnTo>
                  <a:pt x="0" y="8597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517262" y="1250983"/>
            <a:ext cx="16349960" cy="8512224"/>
            <a:chOff x="0" y="0"/>
            <a:chExt cx="4306162" cy="22419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06162" cy="2241903"/>
            </a:xfrm>
            <a:custGeom>
              <a:avLst/>
              <a:gdLst/>
              <a:ahLst/>
              <a:cxnLst/>
              <a:rect l="l" t="t" r="r" b="b"/>
              <a:pathLst>
                <a:path w="4306162" h="2241903">
                  <a:moveTo>
                    <a:pt x="24149" y="0"/>
                  </a:moveTo>
                  <a:lnTo>
                    <a:pt x="4282013" y="0"/>
                  </a:lnTo>
                  <a:cubicBezTo>
                    <a:pt x="4295350" y="0"/>
                    <a:pt x="4306162" y="10812"/>
                    <a:pt x="4306162" y="24149"/>
                  </a:cubicBezTo>
                  <a:lnTo>
                    <a:pt x="4306162" y="2217754"/>
                  </a:lnTo>
                  <a:cubicBezTo>
                    <a:pt x="4306162" y="2224158"/>
                    <a:pt x="4303618" y="2230301"/>
                    <a:pt x="4299089" y="2234829"/>
                  </a:cubicBezTo>
                  <a:cubicBezTo>
                    <a:pt x="4294560" y="2239358"/>
                    <a:pt x="4288418" y="2241903"/>
                    <a:pt x="4282013" y="2241903"/>
                  </a:cubicBezTo>
                  <a:lnTo>
                    <a:pt x="24149" y="2241903"/>
                  </a:lnTo>
                  <a:cubicBezTo>
                    <a:pt x="10812" y="2241903"/>
                    <a:pt x="0" y="2231091"/>
                    <a:pt x="0" y="2217754"/>
                  </a:cubicBezTo>
                  <a:lnTo>
                    <a:pt x="0" y="24149"/>
                  </a:lnTo>
                  <a:cubicBezTo>
                    <a:pt x="0" y="10812"/>
                    <a:pt x="10812" y="0"/>
                    <a:pt x="241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D696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306162" cy="2280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8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341198" y="2507697"/>
            <a:ext cx="2114791" cy="3136083"/>
            <a:chOff x="0" y="0"/>
            <a:chExt cx="604913" cy="8970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04913" cy="897043"/>
            </a:xfrm>
            <a:custGeom>
              <a:avLst/>
              <a:gdLst/>
              <a:ahLst/>
              <a:cxnLst/>
              <a:rect l="l" t="t" r="r" b="b"/>
              <a:pathLst>
                <a:path w="604913" h="897043">
                  <a:moveTo>
                    <a:pt x="604913" y="0"/>
                  </a:moveTo>
                  <a:lnTo>
                    <a:pt x="604913" y="782743"/>
                  </a:lnTo>
                  <a:lnTo>
                    <a:pt x="302457" y="897043"/>
                  </a:lnTo>
                  <a:lnTo>
                    <a:pt x="0" y="782743"/>
                  </a:lnTo>
                  <a:lnTo>
                    <a:pt x="0" y="0"/>
                  </a:lnTo>
                  <a:lnTo>
                    <a:pt x="604913" y="0"/>
                  </a:lnTo>
                  <a:close/>
                </a:path>
              </a:pathLst>
            </a:custGeom>
            <a:solidFill>
              <a:srgbClr val="DCE8F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604913" cy="8303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22373" lvl="1" indent="-211187" algn="l">
                <a:lnSpc>
                  <a:spcPts val="2738"/>
                </a:lnSpc>
                <a:buFont typeface="Arial"/>
                <a:buChar char="•"/>
              </a:pPr>
              <a:r>
                <a:rPr lang="en-US" sz="1956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UNet</a:t>
              </a:r>
            </a:p>
            <a:p>
              <a:pPr marL="422373" lvl="1" indent="-211187" algn="l">
                <a:lnSpc>
                  <a:spcPts val="2738"/>
                </a:lnSpc>
                <a:buFont typeface="Arial"/>
                <a:buChar char="•"/>
              </a:pPr>
              <a:r>
                <a:rPr lang="en-US" sz="1956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LinkNet</a:t>
              </a:r>
            </a:p>
            <a:p>
              <a:pPr marL="422373" lvl="1" indent="-211187" algn="l">
                <a:lnSpc>
                  <a:spcPts val="2738"/>
                </a:lnSpc>
                <a:buFont typeface="Arial"/>
                <a:buChar char="•"/>
              </a:pPr>
              <a:r>
                <a:rPr lang="en-US" sz="1956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PSPNet</a:t>
              </a:r>
            </a:p>
            <a:p>
              <a:pPr marL="422373" lvl="1" indent="-211187" algn="l">
                <a:lnSpc>
                  <a:spcPts val="2738"/>
                </a:lnSpc>
                <a:buFont typeface="Arial"/>
                <a:buChar char="•"/>
              </a:pPr>
              <a:r>
                <a:rPr lang="en-US" sz="1956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DeepLabv3</a:t>
              </a:r>
            </a:p>
            <a:p>
              <a:pPr marL="422373" lvl="1" indent="-211187" algn="l">
                <a:lnSpc>
                  <a:spcPts val="2738"/>
                </a:lnSpc>
                <a:buFont typeface="Arial"/>
                <a:buChar char="•"/>
              </a:pPr>
              <a:r>
                <a:rPr lang="en-US" sz="1956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CBD-Net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6895" y="602012"/>
            <a:ext cx="8487105" cy="64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39"/>
              </a:lnSpc>
              <a:spcBef>
                <a:spcPct val="0"/>
              </a:spcBef>
            </a:pPr>
            <a:r>
              <a:rPr lang="en-US" sz="3999" b="1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GENERAL OVERVIEW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63932" y="3834001"/>
            <a:ext cx="3237137" cy="558406"/>
          </a:xfrm>
          <a:custGeom>
            <a:avLst/>
            <a:gdLst/>
            <a:ahLst/>
            <a:cxnLst/>
            <a:rect l="l" t="t" r="r" b="b"/>
            <a:pathLst>
              <a:path w="3237137" h="558406">
                <a:moveTo>
                  <a:pt x="0" y="0"/>
                </a:moveTo>
                <a:lnTo>
                  <a:pt x="3237137" y="0"/>
                </a:lnTo>
                <a:lnTo>
                  <a:pt x="3237137" y="558406"/>
                </a:lnTo>
                <a:lnTo>
                  <a:pt x="0" y="55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311104" y="2336671"/>
          <a:ext cx="8249543" cy="5105398"/>
        </p:xfrm>
        <a:graphic>
          <a:graphicData uri="http://schemas.openxmlformats.org/drawingml/2006/table">
            <a:tbl>
              <a:tblPr/>
              <a:tblGrid>
                <a:gridCol w="2022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6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5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5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450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Learning 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Parameters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Size (MB)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450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U-Net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0.0001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51.5M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541.67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450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LinkNet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0.00005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50.2M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539.74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450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PSPNet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0.0001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43.3M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168.76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3695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DeepLabv3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E0E0E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0.0001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E0E0E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4.7M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E0E0E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49.88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3695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CBD-Net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E0E0E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0.0001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E0E0E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38.8M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E0E0E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409.99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16698770" y="8811973"/>
            <a:ext cx="1589230" cy="1589230"/>
          </a:xfrm>
          <a:custGeom>
            <a:avLst/>
            <a:gdLst/>
            <a:ahLst/>
            <a:cxnLst/>
            <a:rect l="l" t="t" r="r" b="b"/>
            <a:pathLst>
              <a:path w="1589230" h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10800000">
            <a:off x="11269507" y="5527112"/>
            <a:ext cx="7462406" cy="7462376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6691" r="-856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56895" y="602012"/>
            <a:ext cx="8487105" cy="64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39"/>
              </a:lnSpc>
              <a:spcBef>
                <a:spcPct val="0"/>
              </a:spcBef>
            </a:pPr>
            <a:r>
              <a:rPr lang="en-US" sz="3999" b="1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TRAINING METHOD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29800" y="1507996"/>
            <a:ext cx="6083459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2" lvl="1" indent="-323851" algn="ctr">
              <a:lnSpc>
                <a:spcPts val="4200"/>
              </a:lnSpc>
              <a:buFont typeface="Arial"/>
              <a:buChar char="•"/>
            </a:pPr>
            <a:r>
              <a:rPr lang="en-US" sz="3000" b="1" dirty="0">
                <a:solidFill>
                  <a:srgbClr val="19191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Training framework: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69507" y="2137282"/>
            <a:ext cx="5839067" cy="1544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We chose PyTorch Lightning for its modular workflow, which simplifies data handling, training, and testing, ensuring efficient and organized development.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6932" y="1507996"/>
            <a:ext cx="335748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ctr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19191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 Details: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34974" y="3640519"/>
            <a:ext cx="12520690" cy="618367"/>
            <a:chOff x="0" y="0"/>
            <a:chExt cx="16694253" cy="824489"/>
          </a:xfrm>
        </p:grpSpPr>
        <p:grpSp>
          <p:nvGrpSpPr>
            <p:cNvPr id="3" name="Group 3"/>
            <p:cNvGrpSpPr/>
            <p:nvPr/>
          </p:nvGrpSpPr>
          <p:grpSpPr>
            <a:xfrm>
              <a:off x="15190210" y="0"/>
              <a:ext cx="1504043" cy="824489"/>
              <a:chOff x="0" y="0"/>
              <a:chExt cx="396475" cy="21734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96475" cy="217341"/>
              </a:xfrm>
              <a:custGeom>
                <a:avLst/>
                <a:gdLst/>
                <a:ahLst/>
                <a:cxnLst/>
                <a:rect l="l" t="t" r="r" b="b"/>
                <a:pathLst>
                  <a:path w="396475" h="217341">
                    <a:moveTo>
                      <a:pt x="0" y="0"/>
                    </a:moveTo>
                    <a:lnTo>
                      <a:pt x="396475" y="0"/>
                    </a:lnTo>
                    <a:lnTo>
                      <a:pt x="396475" y="217341"/>
                    </a:lnTo>
                    <a:lnTo>
                      <a:pt x="0" y="217341"/>
                    </a:lnTo>
                    <a:close/>
                  </a:path>
                </a:pathLst>
              </a:custGeom>
              <a:solidFill>
                <a:srgbClr val="FFAB7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96475" cy="255441"/>
              </a:xfrm>
              <a:prstGeom prst="rect">
                <a:avLst/>
              </a:prstGeom>
            </p:spPr>
            <p:txBody>
              <a:bodyPr lIns="38066" tIns="38066" rIns="38066" bIns="38066" rtlCol="0" anchor="ctr"/>
              <a:lstStyle/>
              <a:p>
                <a:pPr algn="ctr">
                  <a:lnSpc>
                    <a:spcPts val="3298"/>
                  </a:lnSpc>
                </a:pPr>
                <a:r>
                  <a:rPr lang="en-US" sz="2356" b="1">
                    <a:solidFill>
                      <a:srgbClr val="000000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Test</a:t>
                </a: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12093065" cy="824489"/>
              <a:chOff x="0" y="0"/>
              <a:chExt cx="3187808" cy="21734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187808" cy="217341"/>
              </a:xfrm>
              <a:custGeom>
                <a:avLst/>
                <a:gdLst/>
                <a:ahLst/>
                <a:cxnLst/>
                <a:rect l="l" t="t" r="r" b="b"/>
                <a:pathLst>
                  <a:path w="3187808" h="217341">
                    <a:moveTo>
                      <a:pt x="0" y="0"/>
                    </a:moveTo>
                    <a:lnTo>
                      <a:pt x="3187808" y="0"/>
                    </a:lnTo>
                    <a:lnTo>
                      <a:pt x="3187808" y="217341"/>
                    </a:lnTo>
                    <a:lnTo>
                      <a:pt x="0" y="217341"/>
                    </a:lnTo>
                    <a:close/>
                  </a:path>
                </a:pathLst>
              </a:custGeom>
              <a:solidFill>
                <a:srgbClr val="6FBFE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3187808" cy="255441"/>
              </a:xfrm>
              <a:prstGeom prst="rect">
                <a:avLst/>
              </a:prstGeom>
            </p:spPr>
            <p:txBody>
              <a:bodyPr lIns="38066" tIns="38066" rIns="38066" bIns="38066" rtlCol="0" anchor="ctr"/>
              <a:lstStyle/>
              <a:p>
                <a:pPr algn="ctr">
                  <a:lnSpc>
                    <a:spcPts val="3298"/>
                  </a:lnSpc>
                </a:pPr>
                <a:r>
                  <a:rPr lang="en-US" sz="2356" b="1">
                    <a:solidFill>
                      <a:srgbClr val="000000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Training</a:t>
                </a: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2290825" y="0"/>
              <a:ext cx="2699427" cy="824489"/>
              <a:chOff x="0" y="0"/>
              <a:chExt cx="711586" cy="217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11586" cy="217341"/>
              </a:xfrm>
              <a:custGeom>
                <a:avLst/>
                <a:gdLst/>
                <a:ahLst/>
                <a:cxnLst/>
                <a:rect l="l" t="t" r="r" b="b"/>
                <a:pathLst>
                  <a:path w="711586" h="217341">
                    <a:moveTo>
                      <a:pt x="0" y="0"/>
                    </a:moveTo>
                    <a:lnTo>
                      <a:pt x="711586" y="0"/>
                    </a:lnTo>
                    <a:lnTo>
                      <a:pt x="711586" y="217341"/>
                    </a:lnTo>
                    <a:lnTo>
                      <a:pt x="0" y="217341"/>
                    </a:lnTo>
                    <a:close/>
                  </a:path>
                </a:pathLst>
              </a:custGeom>
              <a:solidFill>
                <a:srgbClr val="A0DF8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711586" cy="255441"/>
              </a:xfrm>
              <a:prstGeom prst="rect">
                <a:avLst/>
              </a:prstGeom>
            </p:spPr>
            <p:txBody>
              <a:bodyPr lIns="38066" tIns="38066" rIns="38066" bIns="38066" rtlCol="0" anchor="ctr"/>
              <a:lstStyle/>
              <a:p>
                <a:pPr algn="ctr">
                  <a:lnSpc>
                    <a:spcPts val="3298"/>
                  </a:lnSpc>
                </a:pPr>
                <a:r>
                  <a:rPr lang="en-US" sz="2356" b="1">
                    <a:solidFill>
                      <a:srgbClr val="000000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Validation</a:t>
                </a:r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16698770" y="8811973"/>
            <a:ext cx="1589230" cy="1589230"/>
          </a:xfrm>
          <a:custGeom>
            <a:avLst/>
            <a:gdLst/>
            <a:ahLst/>
            <a:cxnLst/>
            <a:rect l="l" t="t" r="r" b="b"/>
            <a:pathLst>
              <a:path w="1589230" h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13" name="Table 13"/>
          <p:cNvGraphicFramePr>
            <a:graphicFrameLocks noGrp="1"/>
          </p:cNvGraphicFramePr>
          <p:nvPr/>
        </p:nvGraphicFramePr>
        <p:xfrm>
          <a:off x="9342341" y="4948130"/>
          <a:ext cx="4843266" cy="4666650"/>
        </p:xfrm>
        <a:graphic>
          <a:graphicData uri="http://schemas.openxmlformats.org/drawingml/2006/table">
            <a:tbl>
              <a:tblPr/>
              <a:tblGrid>
                <a:gridCol w="1614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4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4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9508">
                <a:tc>
                  <a:txBody>
                    <a:bodyPr/>
                    <a:lstStyle/>
                    <a:p>
                      <a:pPr algn="ctr">
                        <a:lnSpc>
                          <a:spcPts val="2845"/>
                        </a:lnSpc>
                        <a:defRPr/>
                      </a:pPr>
                      <a:r>
                        <a:rPr lang="en-US" sz="2032" b="1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Class</a:t>
                      </a:r>
                      <a:endParaRPr lang="en-US" sz="1100"/>
                    </a:p>
                  </a:txBody>
                  <a:tcPr marL="161335" marR="161335" marT="161335" marB="161335" anchor="ctr">
                    <a:lnL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45"/>
                        </a:lnSpc>
                        <a:defRPr/>
                      </a:pPr>
                      <a:r>
                        <a:rPr lang="en-US" sz="2032" b="1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Pixels</a:t>
                      </a:r>
                      <a:endParaRPr lang="en-US" sz="1100"/>
                    </a:p>
                  </a:txBody>
                  <a:tcPr marL="161335" marR="161335" marT="161335" marB="161335" anchor="ctr">
                    <a:lnL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45"/>
                        </a:lnSpc>
                        <a:defRPr/>
                      </a:pPr>
                      <a:r>
                        <a:rPr lang="en-US" sz="2032" b="1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Loss Weight</a:t>
                      </a:r>
                      <a:endParaRPr lang="en-US" sz="1100"/>
                    </a:p>
                  </a:txBody>
                  <a:tcPr marL="161335" marR="161335" marT="161335" marB="161335" anchor="ctr">
                    <a:lnL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4268">
                <a:tc>
                  <a:txBody>
                    <a:bodyPr/>
                    <a:lstStyle/>
                    <a:p>
                      <a:pPr algn="ctr">
                        <a:lnSpc>
                          <a:spcPts val="2845"/>
                        </a:lnSpc>
                        <a:defRPr/>
                      </a:pPr>
                      <a:r>
                        <a:rPr lang="en-US" sz="2032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Sea Surface</a:t>
                      </a:r>
                      <a:endParaRPr lang="en-US" sz="1100"/>
                    </a:p>
                  </a:txBody>
                  <a:tcPr marL="161335" marR="161335" marT="161335" marB="161335" anchor="ctr">
                    <a:lnL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45"/>
                        </a:lnSpc>
                        <a:defRPr/>
                      </a:pPr>
                      <a:r>
                        <a:rPr lang="en-US" sz="2032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797.7M</a:t>
                      </a:r>
                      <a:endParaRPr lang="en-US" sz="1100"/>
                    </a:p>
                  </a:txBody>
                  <a:tcPr marL="161335" marR="161335" marT="161335" marB="161335" anchor="ctr">
                    <a:lnL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45"/>
                        </a:lnSpc>
                        <a:defRPr/>
                      </a:pPr>
                      <a:r>
                        <a:rPr lang="en-US" sz="2032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</a:t>
                      </a:r>
                      <a:endParaRPr lang="en-US" sz="1100"/>
                    </a:p>
                  </a:txBody>
                  <a:tcPr marL="161335" marR="161335" marT="161335" marB="161335" anchor="ctr">
                    <a:lnL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4268">
                <a:tc>
                  <a:txBody>
                    <a:bodyPr/>
                    <a:lstStyle/>
                    <a:p>
                      <a:pPr algn="ctr">
                        <a:lnSpc>
                          <a:spcPts val="2845"/>
                        </a:lnSpc>
                        <a:defRPr/>
                      </a:pPr>
                      <a:r>
                        <a:rPr lang="en-US" sz="2032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Oil Spill</a:t>
                      </a:r>
                      <a:endParaRPr lang="en-US" sz="1100"/>
                    </a:p>
                  </a:txBody>
                  <a:tcPr marL="161335" marR="161335" marT="161335" marB="161335" anchor="ctr">
                    <a:lnL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45"/>
                        </a:lnSpc>
                        <a:defRPr/>
                      </a:pPr>
                      <a:r>
                        <a:rPr lang="en-US" sz="2032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9.1M</a:t>
                      </a:r>
                      <a:endParaRPr lang="en-US" sz="1100"/>
                    </a:p>
                  </a:txBody>
                  <a:tcPr marL="161335" marR="161335" marT="161335" marB="161335" anchor="ctr">
                    <a:lnL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45"/>
                        </a:lnSpc>
                        <a:defRPr/>
                      </a:pPr>
                      <a:r>
                        <a:rPr lang="en-US" sz="2032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</a:t>
                      </a:r>
                      <a:endParaRPr lang="en-US" sz="1100"/>
                    </a:p>
                  </a:txBody>
                  <a:tcPr marL="161335" marR="161335" marT="161335" marB="161335" anchor="ctr">
                    <a:lnL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4268">
                <a:tc>
                  <a:txBody>
                    <a:bodyPr/>
                    <a:lstStyle/>
                    <a:p>
                      <a:pPr algn="ctr">
                        <a:lnSpc>
                          <a:spcPts val="2845"/>
                        </a:lnSpc>
                        <a:defRPr/>
                      </a:pPr>
                      <a:r>
                        <a:rPr lang="en-US" sz="2032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Look-alike</a:t>
                      </a:r>
                      <a:endParaRPr lang="en-US" sz="1100"/>
                    </a:p>
                  </a:txBody>
                  <a:tcPr marL="161335" marR="161335" marT="161335" marB="161335" anchor="ctr">
                    <a:lnL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45"/>
                        </a:lnSpc>
                        <a:defRPr/>
                      </a:pPr>
                      <a:r>
                        <a:rPr lang="en-US" sz="2032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50.4M</a:t>
                      </a:r>
                      <a:endParaRPr lang="en-US" sz="1100"/>
                    </a:p>
                  </a:txBody>
                  <a:tcPr marL="161335" marR="161335" marT="161335" marB="161335" anchor="ctr">
                    <a:lnL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45"/>
                        </a:lnSpc>
                        <a:defRPr/>
                      </a:pPr>
                      <a:r>
                        <a:rPr lang="en-US" sz="2032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</a:t>
                      </a:r>
                      <a:endParaRPr lang="en-US" sz="1100"/>
                    </a:p>
                  </a:txBody>
                  <a:tcPr marL="161335" marR="161335" marT="161335" marB="161335" anchor="ctr">
                    <a:lnL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683">
                <a:tc>
                  <a:txBody>
                    <a:bodyPr/>
                    <a:lstStyle/>
                    <a:p>
                      <a:pPr algn="ctr">
                        <a:lnSpc>
                          <a:spcPts val="2845"/>
                        </a:lnSpc>
                        <a:defRPr/>
                      </a:pPr>
                      <a:r>
                        <a:rPr lang="en-US" sz="2032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Ships</a:t>
                      </a:r>
                      <a:endParaRPr lang="en-US" sz="1100"/>
                    </a:p>
                  </a:txBody>
                  <a:tcPr marL="161335" marR="161335" marT="161335" marB="161335" anchor="ctr">
                    <a:lnL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64"/>
                        </a:lnSpc>
                        <a:defRPr/>
                      </a:pPr>
                      <a:r>
                        <a:rPr lang="en-US" sz="2117">
                          <a:solidFill>
                            <a:srgbClr val="0E0E0E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0.3M</a:t>
                      </a:r>
                      <a:endParaRPr lang="en-US" sz="1100"/>
                    </a:p>
                  </a:txBody>
                  <a:tcPr marL="161335" marR="161335" marT="161335" marB="161335" anchor="ctr">
                    <a:lnL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64"/>
                        </a:lnSpc>
                        <a:defRPr/>
                      </a:pPr>
                      <a:r>
                        <a:rPr lang="en-US" sz="2117">
                          <a:solidFill>
                            <a:srgbClr val="0E0E0E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</a:t>
                      </a:r>
                      <a:endParaRPr lang="en-US" sz="1100"/>
                    </a:p>
                  </a:txBody>
                  <a:tcPr marL="161335" marR="161335" marT="161335" marB="161335" anchor="ctr">
                    <a:lnL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4268">
                <a:tc>
                  <a:txBody>
                    <a:bodyPr/>
                    <a:lstStyle/>
                    <a:p>
                      <a:pPr algn="ctr">
                        <a:lnSpc>
                          <a:spcPts val="2845"/>
                        </a:lnSpc>
                        <a:defRPr/>
                      </a:pPr>
                      <a:r>
                        <a:rPr lang="en-US" sz="2032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Land</a:t>
                      </a:r>
                      <a:endParaRPr lang="en-US" sz="1100"/>
                    </a:p>
                  </a:txBody>
                  <a:tcPr marL="161335" marR="161335" marT="161335" marB="161335" anchor="ctr">
                    <a:lnL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45"/>
                        </a:lnSpc>
                        <a:defRPr/>
                      </a:pPr>
                      <a:r>
                        <a:rPr lang="en-US" sz="2032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45.7M</a:t>
                      </a:r>
                      <a:endParaRPr lang="en-US" sz="1100"/>
                    </a:p>
                  </a:txBody>
                  <a:tcPr marL="161335" marR="161335" marT="161335" marB="161335" anchor="ctr">
                    <a:lnL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45"/>
                        </a:lnSpc>
                        <a:defRPr/>
                      </a:pPr>
                      <a:r>
                        <a:rPr lang="en-US" sz="2032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</a:t>
                      </a:r>
                      <a:endParaRPr lang="en-US" sz="1100"/>
                    </a:p>
                  </a:txBody>
                  <a:tcPr marL="161335" marR="161335" marT="161335" marB="161335" anchor="ctr">
                    <a:lnL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3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TextBox 14"/>
          <p:cNvSpPr txBox="1"/>
          <p:nvPr/>
        </p:nvSpPr>
        <p:spPr>
          <a:xfrm>
            <a:off x="2209800" y="6330650"/>
            <a:ext cx="4289048" cy="496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16"/>
              </a:lnSpc>
            </a:pPr>
            <a:r>
              <a:rPr lang="en-US" sz="2940" b="1" dirty="0">
                <a:solidFill>
                  <a:srgbClr val="19191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Dataset imbalance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34974" y="7049226"/>
            <a:ext cx="6135477" cy="1580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2263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We deal with an imbalanced dataset. To account for it, we applied this weighting scheme to the loss function of the trained models: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6895" y="379730"/>
            <a:ext cx="8487105" cy="64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39"/>
              </a:lnSpc>
              <a:spcBef>
                <a:spcPct val="0"/>
              </a:spcBef>
            </a:pPr>
            <a:r>
              <a:rPr lang="en-US" sz="3999" b="1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DATASET HANDLING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27798" y="2239691"/>
            <a:ext cx="1735041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1002 images</a:t>
            </a:r>
          </a:p>
        </p:txBody>
      </p:sp>
      <p:sp>
        <p:nvSpPr>
          <p:cNvPr id="18" name="AutoShape 18"/>
          <p:cNvSpPr/>
          <p:nvPr/>
        </p:nvSpPr>
        <p:spPr>
          <a:xfrm>
            <a:off x="2634974" y="2201591"/>
            <a:ext cx="1124093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14028781" y="2201591"/>
            <a:ext cx="112688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3875913" y="2249216"/>
            <a:ext cx="1490373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110 images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634974" y="1390753"/>
            <a:ext cx="12520690" cy="618367"/>
            <a:chOff x="0" y="0"/>
            <a:chExt cx="16694253" cy="824489"/>
          </a:xfrm>
        </p:grpSpPr>
        <p:grpSp>
          <p:nvGrpSpPr>
            <p:cNvPr id="22" name="Group 22"/>
            <p:cNvGrpSpPr/>
            <p:nvPr/>
          </p:nvGrpSpPr>
          <p:grpSpPr>
            <a:xfrm>
              <a:off x="15190210" y="0"/>
              <a:ext cx="1504043" cy="824489"/>
              <a:chOff x="0" y="0"/>
              <a:chExt cx="396475" cy="217341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96475" cy="217341"/>
              </a:xfrm>
              <a:custGeom>
                <a:avLst/>
                <a:gdLst/>
                <a:ahLst/>
                <a:cxnLst/>
                <a:rect l="l" t="t" r="r" b="b"/>
                <a:pathLst>
                  <a:path w="396475" h="217341">
                    <a:moveTo>
                      <a:pt x="0" y="0"/>
                    </a:moveTo>
                    <a:lnTo>
                      <a:pt x="396475" y="0"/>
                    </a:lnTo>
                    <a:lnTo>
                      <a:pt x="396475" y="217341"/>
                    </a:lnTo>
                    <a:lnTo>
                      <a:pt x="0" y="217341"/>
                    </a:lnTo>
                    <a:close/>
                  </a:path>
                </a:pathLst>
              </a:custGeom>
              <a:solidFill>
                <a:srgbClr val="FFAB7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396475" cy="255441"/>
              </a:xfrm>
              <a:prstGeom prst="rect">
                <a:avLst/>
              </a:prstGeom>
            </p:spPr>
            <p:txBody>
              <a:bodyPr lIns="38066" tIns="38066" rIns="38066" bIns="38066" rtlCol="0" anchor="ctr"/>
              <a:lstStyle/>
              <a:p>
                <a:pPr algn="ctr">
                  <a:lnSpc>
                    <a:spcPts val="3298"/>
                  </a:lnSpc>
                </a:pPr>
                <a:r>
                  <a:rPr lang="en-US" sz="2356" b="1">
                    <a:solidFill>
                      <a:srgbClr val="000000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Test</a:t>
                </a: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0" y="0"/>
              <a:ext cx="14987919" cy="824489"/>
              <a:chOff x="0" y="0"/>
              <a:chExt cx="3950910" cy="217341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3950910" cy="217341"/>
              </a:xfrm>
              <a:custGeom>
                <a:avLst/>
                <a:gdLst/>
                <a:ahLst/>
                <a:cxnLst/>
                <a:rect l="l" t="t" r="r" b="b"/>
                <a:pathLst>
                  <a:path w="3950910" h="217341">
                    <a:moveTo>
                      <a:pt x="0" y="0"/>
                    </a:moveTo>
                    <a:lnTo>
                      <a:pt x="3950910" y="0"/>
                    </a:lnTo>
                    <a:lnTo>
                      <a:pt x="3950910" y="217341"/>
                    </a:lnTo>
                    <a:lnTo>
                      <a:pt x="0" y="217341"/>
                    </a:lnTo>
                    <a:close/>
                  </a:path>
                </a:pathLst>
              </a:custGeom>
              <a:solidFill>
                <a:srgbClr val="6FBFE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3950910" cy="255441"/>
              </a:xfrm>
              <a:prstGeom prst="rect">
                <a:avLst/>
              </a:prstGeom>
            </p:spPr>
            <p:txBody>
              <a:bodyPr lIns="38066" tIns="38066" rIns="38066" bIns="38066" rtlCol="0" anchor="ctr"/>
              <a:lstStyle/>
              <a:p>
                <a:pPr algn="ctr">
                  <a:lnSpc>
                    <a:spcPts val="3298"/>
                  </a:lnSpc>
                </a:pPr>
                <a:r>
                  <a:rPr lang="en-US" sz="2356" b="1">
                    <a:solidFill>
                      <a:srgbClr val="000000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Training</a:t>
                </a:r>
              </a:p>
            </p:txBody>
          </p:sp>
        </p:grpSp>
      </p:grpSp>
      <p:sp>
        <p:nvSpPr>
          <p:cNvPr id="28" name="AutoShape 28"/>
          <p:cNvSpPr/>
          <p:nvPr/>
        </p:nvSpPr>
        <p:spPr>
          <a:xfrm flipH="1">
            <a:off x="8914369" y="2650535"/>
            <a:ext cx="0" cy="65705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AutoShape 29"/>
          <p:cNvSpPr/>
          <p:nvPr/>
        </p:nvSpPr>
        <p:spPr>
          <a:xfrm>
            <a:off x="2634974" y="3459544"/>
            <a:ext cx="906612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AutoShape 30"/>
          <p:cNvSpPr/>
          <p:nvPr/>
        </p:nvSpPr>
        <p:spPr>
          <a:xfrm>
            <a:off x="11853658" y="3459544"/>
            <a:ext cx="202225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6924022" y="2964524"/>
            <a:ext cx="64663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85%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542062" y="2964524"/>
            <a:ext cx="64663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15%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555" b="-22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913248" y="3872710"/>
            <a:ext cx="11129613" cy="296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789"/>
              </a:lnSpc>
            </a:pPr>
            <a:r>
              <a:rPr lang="en-US" sz="8999" b="1" spc="26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EXPERIMENT</a:t>
            </a:r>
          </a:p>
          <a:p>
            <a:pPr marL="0" lvl="0" indent="0" algn="r">
              <a:lnSpc>
                <a:spcPts val="11789"/>
              </a:lnSpc>
              <a:spcBef>
                <a:spcPct val="0"/>
              </a:spcBef>
            </a:pPr>
            <a:r>
              <a:rPr lang="en-US" sz="8999" b="1" spc="26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&amp; RESULTS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89308" y="1382090"/>
            <a:ext cx="12109383" cy="7522819"/>
          </a:xfrm>
          <a:custGeom>
            <a:avLst/>
            <a:gdLst/>
            <a:ahLst/>
            <a:cxnLst/>
            <a:rect l="l" t="t" r="r" b="b"/>
            <a:pathLst>
              <a:path w="12109383" h="7522819">
                <a:moveTo>
                  <a:pt x="0" y="0"/>
                </a:moveTo>
                <a:lnTo>
                  <a:pt x="12109384" y="0"/>
                </a:lnTo>
                <a:lnTo>
                  <a:pt x="12109384" y="7522820"/>
                </a:lnTo>
                <a:lnTo>
                  <a:pt x="0" y="7522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5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324651" y="4380539"/>
            <a:ext cx="2874039" cy="3086100"/>
            <a:chOff x="0" y="0"/>
            <a:chExt cx="3294877" cy="4114800"/>
          </a:xfrm>
        </p:grpSpPr>
        <p:grpSp>
          <p:nvGrpSpPr>
            <p:cNvPr id="4" name="Group 4"/>
            <p:cNvGrpSpPr/>
            <p:nvPr/>
          </p:nvGrpSpPr>
          <p:grpSpPr>
            <a:xfrm>
              <a:off x="292936" y="332599"/>
              <a:ext cx="363246" cy="36324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A912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8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884657" y="242973"/>
              <a:ext cx="955973" cy="50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191919"/>
                  </a:solidFill>
                  <a:latin typeface="Open Sans"/>
                  <a:ea typeface="Open Sans"/>
                  <a:cs typeface="Open Sans"/>
                  <a:sym typeface="Open Sans"/>
                </a:rPr>
                <a:t>UNet</a:t>
              </a:r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292936" y="1105658"/>
              <a:ext cx="363246" cy="363246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374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8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884657" y="1016031"/>
              <a:ext cx="1427857" cy="50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191919"/>
                  </a:solidFill>
                  <a:latin typeface="Open Sans"/>
                  <a:ea typeface="Open Sans"/>
                  <a:cs typeface="Open Sans"/>
                  <a:sym typeface="Open Sans"/>
                </a:rPr>
                <a:t>LinkNet</a:t>
              </a: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292936" y="1876757"/>
              <a:ext cx="363246" cy="363246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E68C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8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884657" y="1787130"/>
              <a:ext cx="1364853" cy="50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191919"/>
                  </a:solidFill>
                  <a:latin typeface="Open Sans"/>
                  <a:ea typeface="Open Sans"/>
                  <a:cs typeface="Open Sans"/>
                  <a:sym typeface="Open Sans"/>
                </a:rPr>
                <a:t>PSPNet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292936" y="2659103"/>
              <a:ext cx="363246" cy="363246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DB73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8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884657" y="2558229"/>
              <a:ext cx="2084487" cy="50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191919"/>
                  </a:solidFill>
                  <a:latin typeface="Open Sans"/>
                  <a:ea typeface="Open Sans"/>
                  <a:cs typeface="Open Sans"/>
                  <a:sym typeface="Open Sans"/>
                </a:rPr>
                <a:t>DeepLabv3</a:t>
              </a:r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292936" y="3418955"/>
              <a:ext cx="363246" cy="363246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85C4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8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884657" y="3329328"/>
              <a:ext cx="1594941" cy="50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191919"/>
                  </a:solidFill>
                  <a:latin typeface="Open Sans"/>
                  <a:ea typeface="Open Sans"/>
                  <a:cs typeface="Open Sans"/>
                  <a:sym typeface="Open Sans"/>
                </a:rPr>
                <a:t>CBD-Net</a:t>
              </a:r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0" y="0"/>
              <a:ext cx="3294877" cy="4114800"/>
              <a:chOff x="0" y="0"/>
              <a:chExt cx="65084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5084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50840" h="812800">
                    <a:moveTo>
                      <a:pt x="156646" y="0"/>
                    </a:moveTo>
                    <a:lnTo>
                      <a:pt x="494194" y="0"/>
                    </a:lnTo>
                    <a:cubicBezTo>
                      <a:pt x="580707" y="0"/>
                      <a:pt x="650840" y="70133"/>
                      <a:pt x="650840" y="156646"/>
                    </a:cubicBezTo>
                    <a:lnTo>
                      <a:pt x="650840" y="656154"/>
                    </a:lnTo>
                    <a:cubicBezTo>
                      <a:pt x="650840" y="742667"/>
                      <a:pt x="580707" y="812800"/>
                      <a:pt x="494194" y="812800"/>
                    </a:cubicBezTo>
                    <a:lnTo>
                      <a:pt x="156646" y="812800"/>
                    </a:lnTo>
                    <a:cubicBezTo>
                      <a:pt x="70133" y="812800"/>
                      <a:pt x="0" y="742667"/>
                      <a:pt x="0" y="656154"/>
                    </a:cubicBezTo>
                    <a:lnTo>
                      <a:pt x="0" y="156646"/>
                    </a:lnTo>
                    <a:cubicBezTo>
                      <a:pt x="0" y="70133"/>
                      <a:pt x="70133" y="0"/>
                      <a:pt x="1566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65084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8"/>
                  </a:lnSpc>
                </a:pPr>
                <a:endParaRPr/>
              </a:p>
            </p:txBody>
          </p:sp>
        </p:grpSp>
      </p:grpSp>
      <p:grpSp>
        <p:nvGrpSpPr>
          <p:cNvPr id="27" name="Group 27"/>
          <p:cNvGrpSpPr/>
          <p:nvPr/>
        </p:nvGrpSpPr>
        <p:grpSpPr>
          <a:xfrm>
            <a:off x="4116013" y="9104516"/>
            <a:ext cx="10055973" cy="577522"/>
            <a:chOff x="0" y="0"/>
            <a:chExt cx="2648487" cy="15210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648487" cy="152105"/>
            </a:xfrm>
            <a:custGeom>
              <a:avLst/>
              <a:gdLst/>
              <a:ahLst/>
              <a:cxnLst/>
              <a:rect l="l" t="t" r="r" b="b"/>
              <a:pathLst>
                <a:path w="2648487" h="152105">
                  <a:moveTo>
                    <a:pt x="39264" y="0"/>
                  </a:moveTo>
                  <a:lnTo>
                    <a:pt x="2609223" y="0"/>
                  </a:lnTo>
                  <a:cubicBezTo>
                    <a:pt x="2619636" y="0"/>
                    <a:pt x="2629623" y="4137"/>
                    <a:pt x="2636987" y="11500"/>
                  </a:cubicBezTo>
                  <a:cubicBezTo>
                    <a:pt x="2644350" y="18864"/>
                    <a:pt x="2648487" y="28851"/>
                    <a:pt x="2648487" y="39264"/>
                  </a:cubicBezTo>
                  <a:lnTo>
                    <a:pt x="2648487" y="112841"/>
                  </a:lnTo>
                  <a:cubicBezTo>
                    <a:pt x="2648487" y="134525"/>
                    <a:pt x="2630908" y="152105"/>
                    <a:pt x="2609223" y="152105"/>
                  </a:cubicBezTo>
                  <a:lnTo>
                    <a:pt x="39264" y="152105"/>
                  </a:lnTo>
                  <a:cubicBezTo>
                    <a:pt x="17579" y="152105"/>
                    <a:pt x="0" y="134525"/>
                    <a:pt x="0" y="112841"/>
                  </a:cubicBezTo>
                  <a:lnTo>
                    <a:pt x="0" y="39264"/>
                  </a:lnTo>
                  <a:cubicBezTo>
                    <a:pt x="0" y="17579"/>
                    <a:pt x="17579" y="0"/>
                    <a:pt x="392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2648487" cy="190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8"/>
                </a:lnSpc>
              </a:pPr>
              <a:r>
                <a:rPr lang="en-US" sz="2056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The graph shows the running average IoU of the models over 20 training epochs.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656895" y="602012"/>
            <a:ext cx="8487105" cy="64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39"/>
              </a:lnSpc>
              <a:spcBef>
                <a:spcPct val="0"/>
              </a:spcBef>
            </a:pPr>
            <a:r>
              <a:rPr lang="en-US" sz="3999" b="1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TRAINING COMPARISON</a:t>
            </a:r>
          </a:p>
        </p:txBody>
      </p:sp>
      <p:sp>
        <p:nvSpPr>
          <p:cNvPr id="31" name="Freeform 31"/>
          <p:cNvSpPr/>
          <p:nvPr/>
        </p:nvSpPr>
        <p:spPr>
          <a:xfrm>
            <a:off x="16698770" y="8811973"/>
            <a:ext cx="1589230" cy="1589230"/>
          </a:xfrm>
          <a:custGeom>
            <a:avLst/>
            <a:gdLst/>
            <a:ahLst/>
            <a:cxnLst/>
            <a:rect l="l" t="t" r="r" b="b"/>
            <a:pathLst>
              <a:path w="1589230" h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28438" y="2988936"/>
            <a:ext cx="1654206" cy="617967"/>
            <a:chOff x="0" y="0"/>
            <a:chExt cx="435676" cy="162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76" cy="162757"/>
            </a:xfrm>
            <a:custGeom>
              <a:avLst/>
              <a:gdLst/>
              <a:ahLst/>
              <a:cxnLst/>
              <a:rect l="l" t="t" r="r" b="b"/>
              <a:pathLst>
                <a:path w="435676" h="162757">
                  <a:moveTo>
                    <a:pt x="81378" y="0"/>
                  </a:moveTo>
                  <a:lnTo>
                    <a:pt x="354297" y="0"/>
                  </a:lnTo>
                  <a:cubicBezTo>
                    <a:pt x="375880" y="0"/>
                    <a:pt x="396579" y="8574"/>
                    <a:pt x="411841" y="23835"/>
                  </a:cubicBezTo>
                  <a:cubicBezTo>
                    <a:pt x="427102" y="39097"/>
                    <a:pt x="435676" y="59795"/>
                    <a:pt x="435676" y="81378"/>
                  </a:cubicBezTo>
                  <a:lnTo>
                    <a:pt x="435676" y="81378"/>
                  </a:lnTo>
                  <a:cubicBezTo>
                    <a:pt x="435676" y="126322"/>
                    <a:pt x="399241" y="162757"/>
                    <a:pt x="354297" y="162757"/>
                  </a:cubicBezTo>
                  <a:lnTo>
                    <a:pt x="81378" y="162757"/>
                  </a:lnTo>
                  <a:cubicBezTo>
                    <a:pt x="36434" y="162757"/>
                    <a:pt x="0" y="126322"/>
                    <a:pt x="0" y="81378"/>
                  </a:cubicBezTo>
                  <a:lnTo>
                    <a:pt x="0" y="81378"/>
                  </a:lnTo>
                  <a:cubicBezTo>
                    <a:pt x="0" y="36434"/>
                    <a:pt x="36434" y="0"/>
                    <a:pt x="81378" y="0"/>
                  </a:cubicBezTo>
                  <a:close/>
                </a:path>
              </a:pathLst>
            </a:custGeom>
            <a:solidFill>
              <a:srgbClr val="FAE355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676" cy="200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56899" y="5143500"/>
            <a:ext cx="1654206" cy="617967"/>
            <a:chOff x="0" y="0"/>
            <a:chExt cx="435676" cy="1627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676" cy="162757"/>
            </a:xfrm>
            <a:custGeom>
              <a:avLst/>
              <a:gdLst/>
              <a:ahLst/>
              <a:cxnLst/>
              <a:rect l="l" t="t" r="r" b="b"/>
              <a:pathLst>
                <a:path w="435676" h="162757">
                  <a:moveTo>
                    <a:pt x="81378" y="0"/>
                  </a:moveTo>
                  <a:lnTo>
                    <a:pt x="354297" y="0"/>
                  </a:lnTo>
                  <a:cubicBezTo>
                    <a:pt x="375880" y="0"/>
                    <a:pt x="396579" y="8574"/>
                    <a:pt x="411841" y="23835"/>
                  </a:cubicBezTo>
                  <a:cubicBezTo>
                    <a:pt x="427102" y="39097"/>
                    <a:pt x="435676" y="59795"/>
                    <a:pt x="435676" y="81378"/>
                  </a:cubicBezTo>
                  <a:lnTo>
                    <a:pt x="435676" y="81378"/>
                  </a:lnTo>
                  <a:cubicBezTo>
                    <a:pt x="435676" y="126322"/>
                    <a:pt x="399241" y="162757"/>
                    <a:pt x="354297" y="162757"/>
                  </a:cubicBezTo>
                  <a:lnTo>
                    <a:pt x="81378" y="162757"/>
                  </a:lnTo>
                  <a:cubicBezTo>
                    <a:pt x="36434" y="162757"/>
                    <a:pt x="0" y="126322"/>
                    <a:pt x="0" y="81378"/>
                  </a:cubicBezTo>
                  <a:lnTo>
                    <a:pt x="0" y="81378"/>
                  </a:lnTo>
                  <a:cubicBezTo>
                    <a:pt x="0" y="36434"/>
                    <a:pt x="36434" y="0"/>
                    <a:pt x="81378" y="0"/>
                  </a:cubicBezTo>
                  <a:close/>
                </a:path>
              </a:pathLst>
            </a:custGeom>
            <a:solidFill>
              <a:srgbClr val="FAE355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5676" cy="200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56899" y="7201686"/>
            <a:ext cx="1654206" cy="617967"/>
            <a:chOff x="0" y="0"/>
            <a:chExt cx="435676" cy="1627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5676" cy="162757"/>
            </a:xfrm>
            <a:custGeom>
              <a:avLst/>
              <a:gdLst/>
              <a:ahLst/>
              <a:cxnLst/>
              <a:rect l="l" t="t" r="r" b="b"/>
              <a:pathLst>
                <a:path w="435676" h="162757">
                  <a:moveTo>
                    <a:pt x="81378" y="0"/>
                  </a:moveTo>
                  <a:lnTo>
                    <a:pt x="354297" y="0"/>
                  </a:lnTo>
                  <a:cubicBezTo>
                    <a:pt x="375880" y="0"/>
                    <a:pt x="396579" y="8574"/>
                    <a:pt x="411841" y="23835"/>
                  </a:cubicBezTo>
                  <a:cubicBezTo>
                    <a:pt x="427102" y="39097"/>
                    <a:pt x="435676" y="59795"/>
                    <a:pt x="435676" y="81378"/>
                  </a:cubicBezTo>
                  <a:lnTo>
                    <a:pt x="435676" y="81378"/>
                  </a:lnTo>
                  <a:cubicBezTo>
                    <a:pt x="435676" y="126322"/>
                    <a:pt x="399241" y="162757"/>
                    <a:pt x="354297" y="162757"/>
                  </a:cubicBezTo>
                  <a:lnTo>
                    <a:pt x="81378" y="162757"/>
                  </a:lnTo>
                  <a:cubicBezTo>
                    <a:pt x="36434" y="162757"/>
                    <a:pt x="0" y="126322"/>
                    <a:pt x="0" y="81378"/>
                  </a:cubicBezTo>
                  <a:lnTo>
                    <a:pt x="0" y="81378"/>
                  </a:lnTo>
                  <a:cubicBezTo>
                    <a:pt x="0" y="36434"/>
                    <a:pt x="36434" y="0"/>
                    <a:pt x="81378" y="0"/>
                  </a:cubicBezTo>
                  <a:close/>
                </a:path>
              </a:pathLst>
            </a:custGeom>
            <a:solidFill>
              <a:srgbClr val="FAE355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5676" cy="200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8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199171" y="8347193"/>
            <a:ext cx="1654206" cy="617967"/>
            <a:chOff x="0" y="0"/>
            <a:chExt cx="435676" cy="1627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5676" cy="162757"/>
            </a:xfrm>
            <a:custGeom>
              <a:avLst/>
              <a:gdLst/>
              <a:ahLst/>
              <a:cxnLst/>
              <a:rect l="l" t="t" r="r" b="b"/>
              <a:pathLst>
                <a:path w="435676" h="162757">
                  <a:moveTo>
                    <a:pt x="81378" y="0"/>
                  </a:moveTo>
                  <a:lnTo>
                    <a:pt x="354297" y="0"/>
                  </a:lnTo>
                  <a:cubicBezTo>
                    <a:pt x="375880" y="0"/>
                    <a:pt x="396579" y="8574"/>
                    <a:pt x="411841" y="23835"/>
                  </a:cubicBezTo>
                  <a:cubicBezTo>
                    <a:pt x="427102" y="39097"/>
                    <a:pt x="435676" y="59795"/>
                    <a:pt x="435676" y="81378"/>
                  </a:cubicBezTo>
                  <a:lnTo>
                    <a:pt x="435676" y="81378"/>
                  </a:lnTo>
                  <a:cubicBezTo>
                    <a:pt x="435676" y="126322"/>
                    <a:pt x="399241" y="162757"/>
                    <a:pt x="354297" y="162757"/>
                  </a:cubicBezTo>
                  <a:lnTo>
                    <a:pt x="81378" y="162757"/>
                  </a:lnTo>
                  <a:cubicBezTo>
                    <a:pt x="36434" y="162757"/>
                    <a:pt x="0" y="126322"/>
                    <a:pt x="0" y="81378"/>
                  </a:cubicBezTo>
                  <a:lnTo>
                    <a:pt x="0" y="81378"/>
                  </a:lnTo>
                  <a:cubicBezTo>
                    <a:pt x="0" y="36434"/>
                    <a:pt x="36434" y="0"/>
                    <a:pt x="81378" y="0"/>
                  </a:cubicBezTo>
                  <a:close/>
                </a:path>
              </a:pathLst>
            </a:custGeom>
            <a:solidFill>
              <a:srgbClr val="FAE355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35676" cy="200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8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787826" y="6147141"/>
            <a:ext cx="1654206" cy="617967"/>
            <a:chOff x="0" y="0"/>
            <a:chExt cx="435676" cy="16275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5676" cy="162757"/>
            </a:xfrm>
            <a:custGeom>
              <a:avLst/>
              <a:gdLst/>
              <a:ahLst/>
              <a:cxnLst/>
              <a:rect l="l" t="t" r="r" b="b"/>
              <a:pathLst>
                <a:path w="435676" h="162757">
                  <a:moveTo>
                    <a:pt x="81378" y="0"/>
                  </a:moveTo>
                  <a:lnTo>
                    <a:pt x="354297" y="0"/>
                  </a:lnTo>
                  <a:cubicBezTo>
                    <a:pt x="375880" y="0"/>
                    <a:pt x="396579" y="8574"/>
                    <a:pt x="411841" y="23835"/>
                  </a:cubicBezTo>
                  <a:cubicBezTo>
                    <a:pt x="427102" y="39097"/>
                    <a:pt x="435676" y="59795"/>
                    <a:pt x="435676" y="81378"/>
                  </a:cubicBezTo>
                  <a:lnTo>
                    <a:pt x="435676" y="81378"/>
                  </a:lnTo>
                  <a:cubicBezTo>
                    <a:pt x="435676" y="126322"/>
                    <a:pt x="399241" y="162757"/>
                    <a:pt x="354297" y="162757"/>
                  </a:cubicBezTo>
                  <a:lnTo>
                    <a:pt x="81378" y="162757"/>
                  </a:lnTo>
                  <a:cubicBezTo>
                    <a:pt x="36434" y="162757"/>
                    <a:pt x="0" y="126322"/>
                    <a:pt x="0" y="81378"/>
                  </a:cubicBezTo>
                  <a:lnTo>
                    <a:pt x="0" y="81378"/>
                  </a:lnTo>
                  <a:cubicBezTo>
                    <a:pt x="0" y="36434"/>
                    <a:pt x="36434" y="0"/>
                    <a:pt x="81378" y="0"/>
                  </a:cubicBezTo>
                  <a:close/>
                </a:path>
              </a:pathLst>
            </a:custGeom>
            <a:solidFill>
              <a:srgbClr val="FAE355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35676" cy="200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8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556899" y="4071207"/>
            <a:ext cx="1654206" cy="617967"/>
            <a:chOff x="0" y="0"/>
            <a:chExt cx="435676" cy="16275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35676" cy="162757"/>
            </a:xfrm>
            <a:custGeom>
              <a:avLst/>
              <a:gdLst/>
              <a:ahLst/>
              <a:cxnLst/>
              <a:rect l="l" t="t" r="r" b="b"/>
              <a:pathLst>
                <a:path w="435676" h="162757">
                  <a:moveTo>
                    <a:pt x="81378" y="0"/>
                  </a:moveTo>
                  <a:lnTo>
                    <a:pt x="354297" y="0"/>
                  </a:lnTo>
                  <a:cubicBezTo>
                    <a:pt x="375880" y="0"/>
                    <a:pt x="396579" y="8574"/>
                    <a:pt x="411841" y="23835"/>
                  </a:cubicBezTo>
                  <a:cubicBezTo>
                    <a:pt x="427102" y="39097"/>
                    <a:pt x="435676" y="59795"/>
                    <a:pt x="435676" y="81378"/>
                  </a:cubicBezTo>
                  <a:lnTo>
                    <a:pt x="435676" y="81378"/>
                  </a:lnTo>
                  <a:cubicBezTo>
                    <a:pt x="435676" y="126322"/>
                    <a:pt x="399241" y="162757"/>
                    <a:pt x="354297" y="162757"/>
                  </a:cubicBezTo>
                  <a:lnTo>
                    <a:pt x="81378" y="162757"/>
                  </a:lnTo>
                  <a:cubicBezTo>
                    <a:pt x="36434" y="162757"/>
                    <a:pt x="0" y="126322"/>
                    <a:pt x="0" y="81378"/>
                  </a:cubicBezTo>
                  <a:lnTo>
                    <a:pt x="0" y="81378"/>
                  </a:lnTo>
                  <a:cubicBezTo>
                    <a:pt x="0" y="36434"/>
                    <a:pt x="36434" y="0"/>
                    <a:pt x="81378" y="0"/>
                  </a:cubicBezTo>
                  <a:close/>
                </a:path>
              </a:pathLst>
            </a:custGeom>
            <a:solidFill>
              <a:srgbClr val="FAE355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35676" cy="200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8"/>
                </a:lnSpc>
              </a:pPr>
              <a:endParaRPr/>
            </a:p>
          </p:txBody>
        </p:sp>
      </p:grpSp>
      <p:graphicFrame>
        <p:nvGraphicFramePr>
          <p:cNvPr id="20" name="Table 20"/>
          <p:cNvGraphicFramePr>
            <a:graphicFrameLocks noGrp="1"/>
          </p:cNvGraphicFramePr>
          <p:nvPr/>
        </p:nvGraphicFramePr>
        <p:xfrm>
          <a:off x="1921752" y="1610606"/>
          <a:ext cx="13482119" cy="7647694"/>
        </p:xfrm>
        <a:graphic>
          <a:graphicData uri="http://schemas.openxmlformats.org/drawingml/2006/table">
            <a:tbl>
              <a:tblPr/>
              <a:tblGrid>
                <a:gridCol w="2247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7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70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29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40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6363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U-Net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LinkNet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PSPNet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DeepLabV3+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CBD-Net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773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Sea Surface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0.9555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0.9527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0.9327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0.9609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0.9437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95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Oil Spill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0.5554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0.5485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0.4444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0.5262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0.5261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95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Look-alike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 0.4918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0.4247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0.3652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0.4874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0.4461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95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Ships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0.2672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0.3405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0.2141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0.3131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0.2588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095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Land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0.9500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0.9326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0.9485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0.9392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0.86.96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82519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Mean IoU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0.6440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0.6398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0.5810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0.6454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0.6088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" name="Freeform 21"/>
          <p:cNvSpPr/>
          <p:nvPr/>
        </p:nvSpPr>
        <p:spPr>
          <a:xfrm>
            <a:off x="16698770" y="8811973"/>
            <a:ext cx="1589230" cy="1589230"/>
          </a:xfrm>
          <a:custGeom>
            <a:avLst/>
            <a:gdLst/>
            <a:ahLst/>
            <a:cxnLst/>
            <a:rect l="l" t="t" r="r" b="b"/>
            <a:pathLst>
              <a:path w="1589230" h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0878879" y="1610606"/>
            <a:ext cx="2370153" cy="7647694"/>
            <a:chOff x="0" y="0"/>
            <a:chExt cx="624238" cy="201420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24238" cy="2014207"/>
            </a:xfrm>
            <a:custGeom>
              <a:avLst/>
              <a:gdLst/>
              <a:ahLst/>
              <a:cxnLst/>
              <a:rect l="l" t="t" r="r" b="b"/>
              <a:pathLst>
                <a:path w="624238" h="2014207">
                  <a:moveTo>
                    <a:pt x="0" y="0"/>
                  </a:moveTo>
                  <a:lnTo>
                    <a:pt x="624238" y="0"/>
                  </a:lnTo>
                  <a:lnTo>
                    <a:pt x="624238" y="2014207"/>
                  </a:lnTo>
                  <a:lnTo>
                    <a:pt x="0" y="20142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624238" cy="2052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8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56895" y="602012"/>
            <a:ext cx="8487105" cy="64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39"/>
              </a:lnSpc>
              <a:spcBef>
                <a:spcPct val="0"/>
              </a:spcBef>
            </a:pPr>
            <a:r>
              <a:rPr lang="en-US" sz="3999" b="1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TEST 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9268752" y="2381250"/>
          <a:ext cx="8920460" cy="5524500"/>
        </p:xfrm>
        <a:graphic>
          <a:graphicData uri="http://schemas.openxmlformats.org/drawingml/2006/table">
            <a:tbl>
              <a:tblPr/>
              <a:tblGrid>
                <a:gridCol w="2021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3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59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9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6603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 dirty="0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Mean IoU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Avg Inference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 b="1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Time (ms)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Training 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402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U-Net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0.6440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9.05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2h 26m 40s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402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LinkNet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0.6398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9.21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2h 22m 6s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402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PSPNet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0.5810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2.21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1h 21m 19s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320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DeepLabv3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E0E0E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0.6454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E0E0E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5.47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E0E0E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59m 47s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320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CBD-Net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E0E0E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0.6088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E0E0E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4.87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E0E0E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6h 44m 16s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9268752" y="6210300"/>
            <a:ext cx="8945297" cy="869358"/>
            <a:chOff x="0" y="0"/>
            <a:chExt cx="2355963" cy="2545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55963" cy="254534"/>
            </a:xfrm>
            <a:custGeom>
              <a:avLst/>
              <a:gdLst/>
              <a:ahLst/>
              <a:cxnLst/>
              <a:rect l="l" t="t" r="r" b="b"/>
              <a:pathLst>
                <a:path w="2355963" h="254534">
                  <a:moveTo>
                    <a:pt x="0" y="0"/>
                  </a:moveTo>
                  <a:lnTo>
                    <a:pt x="2355963" y="0"/>
                  </a:lnTo>
                  <a:lnTo>
                    <a:pt x="2355963" y="254534"/>
                  </a:lnTo>
                  <a:lnTo>
                    <a:pt x="0" y="2545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5963" cy="292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698770" y="8811973"/>
            <a:ext cx="1589230" cy="1589230"/>
          </a:xfrm>
          <a:custGeom>
            <a:avLst/>
            <a:gdLst/>
            <a:ahLst/>
            <a:cxnLst/>
            <a:rect l="l" t="t" r="r" b="b"/>
            <a:pathLst>
              <a:path w="1589230" h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6433" y="1810578"/>
            <a:ext cx="8977567" cy="6665844"/>
          </a:xfrm>
          <a:custGeom>
            <a:avLst/>
            <a:gdLst/>
            <a:ahLst/>
            <a:cxnLst/>
            <a:rect l="l" t="t" r="r" b="b"/>
            <a:pathLst>
              <a:path w="8977567" h="6665844">
                <a:moveTo>
                  <a:pt x="0" y="0"/>
                </a:moveTo>
                <a:lnTo>
                  <a:pt x="8977567" y="0"/>
                </a:lnTo>
                <a:lnTo>
                  <a:pt x="8977567" y="6665844"/>
                </a:lnTo>
                <a:lnTo>
                  <a:pt x="0" y="6665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56895" y="602012"/>
            <a:ext cx="8487105" cy="64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39"/>
              </a:lnSpc>
              <a:spcBef>
                <a:spcPct val="0"/>
              </a:spcBef>
            </a:pPr>
            <a:r>
              <a:rPr lang="en-US" sz="3999" b="1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MODEL EVALUATION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6895" y="736821"/>
            <a:ext cx="4436353" cy="1306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9"/>
              </a:lnSpc>
            </a:pPr>
            <a:r>
              <a:rPr lang="en-US" sz="3999" b="1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SEGMENTATION </a:t>
            </a:r>
          </a:p>
          <a:p>
            <a:pPr marL="0" lvl="0" indent="0" algn="l">
              <a:lnSpc>
                <a:spcPts val="5239"/>
              </a:lnSpc>
              <a:spcBef>
                <a:spcPct val="0"/>
              </a:spcBef>
            </a:pPr>
            <a:r>
              <a:rPr lang="en-US" sz="3999" b="1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COMPARISON</a:t>
            </a:r>
          </a:p>
        </p:txBody>
      </p:sp>
      <p:sp>
        <p:nvSpPr>
          <p:cNvPr id="3" name="Freeform 3"/>
          <p:cNvSpPr/>
          <p:nvPr/>
        </p:nvSpPr>
        <p:spPr>
          <a:xfrm>
            <a:off x="4223347" y="6399545"/>
            <a:ext cx="3187242" cy="1661350"/>
          </a:xfrm>
          <a:custGeom>
            <a:avLst/>
            <a:gdLst/>
            <a:ahLst/>
            <a:cxnLst/>
            <a:rect l="l" t="t" r="r" b="b"/>
            <a:pathLst>
              <a:path w="3187242" h="1661350">
                <a:moveTo>
                  <a:pt x="0" y="0"/>
                </a:moveTo>
                <a:lnTo>
                  <a:pt x="3187242" y="0"/>
                </a:lnTo>
                <a:lnTo>
                  <a:pt x="3187242" y="1661350"/>
                </a:lnTo>
                <a:lnTo>
                  <a:pt x="0" y="1661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662568" y="6394754"/>
            <a:ext cx="3172649" cy="1653743"/>
          </a:xfrm>
          <a:custGeom>
            <a:avLst/>
            <a:gdLst/>
            <a:ahLst/>
            <a:cxnLst/>
            <a:rect l="l" t="t" r="r" b="b"/>
            <a:pathLst>
              <a:path w="3172649" h="1653743">
                <a:moveTo>
                  <a:pt x="0" y="0"/>
                </a:moveTo>
                <a:lnTo>
                  <a:pt x="3172649" y="0"/>
                </a:lnTo>
                <a:lnTo>
                  <a:pt x="3172649" y="1653744"/>
                </a:lnTo>
                <a:lnTo>
                  <a:pt x="0" y="1653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74182" y="6392594"/>
            <a:ext cx="3190187" cy="1662885"/>
          </a:xfrm>
          <a:custGeom>
            <a:avLst/>
            <a:gdLst/>
            <a:ahLst/>
            <a:cxnLst/>
            <a:rect l="l" t="t" r="r" b="b"/>
            <a:pathLst>
              <a:path w="3190187" h="1662885">
                <a:moveTo>
                  <a:pt x="0" y="0"/>
                </a:moveTo>
                <a:lnTo>
                  <a:pt x="3190187" y="0"/>
                </a:lnTo>
                <a:lnTo>
                  <a:pt x="3190187" y="1662885"/>
                </a:lnTo>
                <a:lnTo>
                  <a:pt x="0" y="16628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856888" y="210820"/>
            <a:ext cx="11985329" cy="3664393"/>
            <a:chOff x="0" y="0"/>
            <a:chExt cx="3379074" cy="10331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79074" cy="1033118"/>
            </a:xfrm>
            <a:custGeom>
              <a:avLst/>
              <a:gdLst/>
              <a:ahLst/>
              <a:cxnLst/>
              <a:rect l="l" t="t" r="r" b="b"/>
              <a:pathLst>
                <a:path w="3379074" h="1033118">
                  <a:moveTo>
                    <a:pt x="32943" y="0"/>
                  </a:moveTo>
                  <a:lnTo>
                    <a:pt x="3346131" y="0"/>
                  </a:lnTo>
                  <a:cubicBezTo>
                    <a:pt x="3354868" y="0"/>
                    <a:pt x="3363247" y="3471"/>
                    <a:pt x="3369425" y="9649"/>
                  </a:cubicBezTo>
                  <a:cubicBezTo>
                    <a:pt x="3375603" y="15827"/>
                    <a:pt x="3379074" y="24206"/>
                    <a:pt x="3379074" y="32943"/>
                  </a:cubicBezTo>
                  <a:lnTo>
                    <a:pt x="3379074" y="1000174"/>
                  </a:lnTo>
                  <a:cubicBezTo>
                    <a:pt x="3379074" y="1008911"/>
                    <a:pt x="3375603" y="1017291"/>
                    <a:pt x="3369425" y="1023469"/>
                  </a:cubicBezTo>
                  <a:cubicBezTo>
                    <a:pt x="3363247" y="1029647"/>
                    <a:pt x="3354868" y="1033118"/>
                    <a:pt x="3346131" y="1033118"/>
                  </a:cubicBezTo>
                  <a:lnTo>
                    <a:pt x="32943" y="1033118"/>
                  </a:lnTo>
                  <a:cubicBezTo>
                    <a:pt x="24206" y="1033118"/>
                    <a:pt x="15827" y="1029647"/>
                    <a:pt x="9649" y="1023469"/>
                  </a:cubicBezTo>
                  <a:cubicBezTo>
                    <a:pt x="3471" y="1017291"/>
                    <a:pt x="0" y="1008911"/>
                    <a:pt x="0" y="1000174"/>
                  </a:cubicBezTo>
                  <a:lnTo>
                    <a:pt x="0" y="32943"/>
                  </a:lnTo>
                  <a:cubicBezTo>
                    <a:pt x="0" y="24206"/>
                    <a:pt x="3471" y="15827"/>
                    <a:pt x="9649" y="9649"/>
                  </a:cubicBezTo>
                  <a:cubicBezTo>
                    <a:pt x="15827" y="3471"/>
                    <a:pt x="24206" y="0"/>
                    <a:pt x="329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D696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379074" cy="1071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8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366515" y="1912683"/>
            <a:ext cx="2889260" cy="1519762"/>
          </a:xfrm>
          <a:custGeom>
            <a:avLst/>
            <a:gdLst/>
            <a:ahLst/>
            <a:cxnLst/>
            <a:rect l="l" t="t" r="r" b="b"/>
            <a:pathLst>
              <a:path w="2889260" h="1519762">
                <a:moveTo>
                  <a:pt x="0" y="0"/>
                </a:moveTo>
                <a:lnTo>
                  <a:pt x="2889260" y="0"/>
                </a:lnTo>
                <a:lnTo>
                  <a:pt x="2889260" y="1519762"/>
                </a:lnTo>
                <a:lnTo>
                  <a:pt x="0" y="1519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8" r="-3275" b="-10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223347" y="8269178"/>
            <a:ext cx="3199777" cy="1667884"/>
          </a:xfrm>
          <a:custGeom>
            <a:avLst/>
            <a:gdLst/>
            <a:ahLst/>
            <a:cxnLst/>
            <a:rect l="l" t="t" r="r" b="b"/>
            <a:pathLst>
              <a:path w="3199777" h="1667884">
                <a:moveTo>
                  <a:pt x="0" y="0"/>
                </a:moveTo>
                <a:lnTo>
                  <a:pt x="3199777" y="0"/>
                </a:lnTo>
                <a:lnTo>
                  <a:pt x="3199777" y="1667884"/>
                </a:lnTo>
                <a:lnTo>
                  <a:pt x="0" y="16678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649004" y="8269178"/>
            <a:ext cx="3199777" cy="1667884"/>
          </a:xfrm>
          <a:custGeom>
            <a:avLst/>
            <a:gdLst/>
            <a:ahLst/>
            <a:cxnLst/>
            <a:rect l="l" t="t" r="r" b="b"/>
            <a:pathLst>
              <a:path w="3199777" h="1667884">
                <a:moveTo>
                  <a:pt x="0" y="0"/>
                </a:moveTo>
                <a:lnTo>
                  <a:pt x="3199777" y="0"/>
                </a:lnTo>
                <a:lnTo>
                  <a:pt x="3199777" y="1667884"/>
                </a:lnTo>
                <a:lnTo>
                  <a:pt x="0" y="16678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74182" y="8273542"/>
            <a:ext cx="3199777" cy="1667884"/>
          </a:xfrm>
          <a:custGeom>
            <a:avLst/>
            <a:gdLst/>
            <a:ahLst/>
            <a:cxnLst/>
            <a:rect l="l" t="t" r="r" b="b"/>
            <a:pathLst>
              <a:path w="3199777" h="1667884">
                <a:moveTo>
                  <a:pt x="0" y="0"/>
                </a:moveTo>
                <a:lnTo>
                  <a:pt x="3199777" y="0"/>
                </a:lnTo>
                <a:lnTo>
                  <a:pt x="3199777" y="1667884"/>
                </a:lnTo>
                <a:lnTo>
                  <a:pt x="0" y="16678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623085" y="1912683"/>
            <a:ext cx="2889260" cy="1537157"/>
          </a:xfrm>
          <a:custGeom>
            <a:avLst/>
            <a:gdLst/>
            <a:ahLst/>
            <a:cxnLst/>
            <a:rect l="l" t="t" r="r" b="b"/>
            <a:pathLst>
              <a:path w="2889260" h="1537157">
                <a:moveTo>
                  <a:pt x="0" y="0"/>
                </a:moveTo>
                <a:lnTo>
                  <a:pt x="2889260" y="0"/>
                </a:lnTo>
                <a:lnTo>
                  <a:pt x="2889260" y="1537157"/>
                </a:lnTo>
                <a:lnTo>
                  <a:pt x="0" y="15371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366" t="-1715" r="-4979" b="-32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5962434" y="2455394"/>
            <a:ext cx="206841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6D69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Ground Truth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63895" y="4156011"/>
            <a:ext cx="88865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6D69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U-Net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10360" y="4127436"/>
            <a:ext cx="121473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6D69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LinkNet</a:t>
            </a:r>
          </a:p>
        </p:txBody>
      </p:sp>
      <p:sp>
        <p:nvSpPr>
          <p:cNvPr id="17" name="Freeform 17"/>
          <p:cNvSpPr/>
          <p:nvPr/>
        </p:nvSpPr>
        <p:spPr>
          <a:xfrm>
            <a:off x="11100683" y="6390612"/>
            <a:ext cx="3212632" cy="1657886"/>
          </a:xfrm>
          <a:custGeom>
            <a:avLst/>
            <a:gdLst/>
            <a:ahLst/>
            <a:cxnLst/>
            <a:rect l="l" t="t" r="r" b="b"/>
            <a:pathLst>
              <a:path w="3212632" h="1657886">
                <a:moveTo>
                  <a:pt x="0" y="0"/>
                </a:moveTo>
                <a:lnTo>
                  <a:pt x="3212632" y="0"/>
                </a:lnTo>
                <a:lnTo>
                  <a:pt x="3212632" y="1657886"/>
                </a:lnTo>
                <a:lnTo>
                  <a:pt x="0" y="16578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503" b="-5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1086906" y="8264814"/>
            <a:ext cx="3226409" cy="1672248"/>
          </a:xfrm>
          <a:custGeom>
            <a:avLst/>
            <a:gdLst/>
            <a:ahLst/>
            <a:cxnLst/>
            <a:rect l="l" t="t" r="r" b="b"/>
            <a:pathLst>
              <a:path w="3226409" h="1672248">
                <a:moveTo>
                  <a:pt x="0" y="0"/>
                </a:moveTo>
                <a:lnTo>
                  <a:pt x="3226409" y="0"/>
                </a:lnTo>
                <a:lnTo>
                  <a:pt x="3226409" y="1672248"/>
                </a:lnTo>
                <a:lnTo>
                  <a:pt x="0" y="16722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84" b="-2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1822494" y="4113129"/>
            <a:ext cx="199793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6D69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DeepLabV3+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24756" y="4160914"/>
            <a:ext cx="111085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6D69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PSPNet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9838" y="5246766"/>
            <a:ext cx="17398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6D69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9838" y="7143135"/>
            <a:ext cx="17398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6D69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9838" y="9085467"/>
            <a:ext cx="17398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6D69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id="24" name="Freeform 24"/>
          <p:cNvSpPr/>
          <p:nvPr/>
        </p:nvSpPr>
        <p:spPr>
          <a:xfrm>
            <a:off x="11366515" y="358219"/>
            <a:ext cx="2889260" cy="1502415"/>
          </a:xfrm>
          <a:custGeom>
            <a:avLst/>
            <a:gdLst/>
            <a:ahLst/>
            <a:cxnLst/>
            <a:rect l="l" t="t" r="r" b="b"/>
            <a:pathLst>
              <a:path w="2889260" h="1502415">
                <a:moveTo>
                  <a:pt x="0" y="0"/>
                </a:moveTo>
                <a:lnTo>
                  <a:pt x="2889260" y="0"/>
                </a:lnTo>
                <a:lnTo>
                  <a:pt x="2889260" y="1502415"/>
                </a:lnTo>
                <a:lnTo>
                  <a:pt x="0" y="15024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4623085" y="358219"/>
            <a:ext cx="2889260" cy="1502415"/>
          </a:xfrm>
          <a:custGeom>
            <a:avLst/>
            <a:gdLst/>
            <a:ahLst/>
            <a:cxnLst/>
            <a:rect l="l" t="t" r="r" b="b"/>
            <a:pathLst>
              <a:path w="2889260" h="1502415">
                <a:moveTo>
                  <a:pt x="0" y="0"/>
                </a:moveTo>
                <a:lnTo>
                  <a:pt x="2889260" y="0"/>
                </a:lnTo>
                <a:lnTo>
                  <a:pt x="2889260" y="1502415"/>
                </a:lnTo>
                <a:lnTo>
                  <a:pt x="0" y="150241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5962434" y="900930"/>
            <a:ext cx="2021979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6D69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SAR Image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452468" y="3441970"/>
            <a:ext cx="170855" cy="387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8"/>
              </a:lnSpc>
              <a:spcBef>
                <a:spcPct val="0"/>
              </a:spcBef>
            </a:pPr>
            <a:r>
              <a:rPr lang="en-US" sz="2356" b="1">
                <a:solidFill>
                  <a:srgbClr val="6D69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878816" y="3441970"/>
            <a:ext cx="170855" cy="387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8"/>
              </a:lnSpc>
              <a:spcBef>
                <a:spcPct val="0"/>
              </a:spcBef>
            </a:pPr>
            <a:r>
              <a:rPr lang="en-US" sz="2356" b="1">
                <a:solidFill>
                  <a:srgbClr val="6D69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067715" y="3458294"/>
            <a:ext cx="170855" cy="387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8"/>
              </a:lnSpc>
              <a:spcBef>
                <a:spcPct val="0"/>
              </a:spcBef>
            </a:pPr>
            <a:r>
              <a:rPr lang="en-US" sz="2356" b="1">
                <a:solidFill>
                  <a:srgbClr val="6D69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106907" y="4113129"/>
            <a:ext cx="179546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6D69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CBD-Net</a:t>
            </a:r>
          </a:p>
        </p:txBody>
      </p:sp>
      <p:sp>
        <p:nvSpPr>
          <p:cNvPr id="31" name="Freeform 31"/>
          <p:cNvSpPr/>
          <p:nvPr/>
        </p:nvSpPr>
        <p:spPr>
          <a:xfrm>
            <a:off x="14599065" y="4557154"/>
            <a:ext cx="3185796" cy="1656614"/>
          </a:xfrm>
          <a:custGeom>
            <a:avLst/>
            <a:gdLst/>
            <a:ahLst/>
            <a:cxnLst/>
            <a:rect l="l" t="t" r="r" b="b"/>
            <a:pathLst>
              <a:path w="3185796" h="1656614">
                <a:moveTo>
                  <a:pt x="0" y="0"/>
                </a:moveTo>
                <a:lnTo>
                  <a:pt x="3185796" y="0"/>
                </a:lnTo>
                <a:lnTo>
                  <a:pt x="3185796" y="1656614"/>
                </a:lnTo>
                <a:lnTo>
                  <a:pt x="0" y="165661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7662568" y="4552251"/>
            <a:ext cx="3170378" cy="1655650"/>
          </a:xfrm>
          <a:custGeom>
            <a:avLst/>
            <a:gdLst/>
            <a:ahLst/>
            <a:cxnLst/>
            <a:rect l="l" t="t" r="r" b="b"/>
            <a:pathLst>
              <a:path w="3170378" h="1655650">
                <a:moveTo>
                  <a:pt x="0" y="0"/>
                </a:moveTo>
                <a:lnTo>
                  <a:pt x="3170378" y="0"/>
                </a:lnTo>
                <a:lnTo>
                  <a:pt x="3170378" y="1655650"/>
                </a:lnTo>
                <a:lnTo>
                  <a:pt x="0" y="165565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4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8076587" y="1930079"/>
            <a:ext cx="2922618" cy="1519762"/>
          </a:xfrm>
          <a:custGeom>
            <a:avLst/>
            <a:gdLst/>
            <a:ahLst/>
            <a:cxnLst/>
            <a:rect l="l" t="t" r="r" b="b"/>
            <a:pathLst>
              <a:path w="2922618" h="1519762">
                <a:moveTo>
                  <a:pt x="0" y="0"/>
                </a:moveTo>
                <a:lnTo>
                  <a:pt x="2922618" y="0"/>
                </a:lnTo>
                <a:lnTo>
                  <a:pt x="2922618" y="1519761"/>
                </a:lnTo>
                <a:lnTo>
                  <a:pt x="0" y="151976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8076587" y="358219"/>
            <a:ext cx="2922618" cy="1519762"/>
          </a:xfrm>
          <a:custGeom>
            <a:avLst/>
            <a:gdLst/>
            <a:ahLst/>
            <a:cxnLst/>
            <a:rect l="l" t="t" r="r" b="b"/>
            <a:pathLst>
              <a:path w="2922618" h="1519762">
                <a:moveTo>
                  <a:pt x="0" y="0"/>
                </a:moveTo>
                <a:lnTo>
                  <a:pt x="2922618" y="0"/>
                </a:lnTo>
                <a:lnTo>
                  <a:pt x="2922618" y="1519761"/>
                </a:lnTo>
                <a:lnTo>
                  <a:pt x="0" y="151976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1100683" y="4558118"/>
            <a:ext cx="3212632" cy="1670569"/>
          </a:xfrm>
          <a:custGeom>
            <a:avLst/>
            <a:gdLst/>
            <a:ahLst/>
            <a:cxnLst/>
            <a:rect l="l" t="t" r="r" b="b"/>
            <a:pathLst>
              <a:path w="3212632" h="1670569">
                <a:moveTo>
                  <a:pt x="0" y="0"/>
                </a:moveTo>
                <a:lnTo>
                  <a:pt x="3212632" y="0"/>
                </a:lnTo>
                <a:lnTo>
                  <a:pt x="3212632" y="1670569"/>
                </a:lnTo>
                <a:lnTo>
                  <a:pt x="0" y="167056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4217037" y="4572195"/>
            <a:ext cx="3185561" cy="1656492"/>
          </a:xfrm>
          <a:custGeom>
            <a:avLst/>
            <a:gdLst/>
            <a:ahLst/>
            <a:cxnLst/>
            <a:rect l="l" t="t" r="r" b="b"/>
            <a:pathLst>
              <a:path w="3185561" h="1656492">
                <a:moveTo>
                  <a:pt x="0" y="0"/>
                </a:moveTo>
                <a:lnTo>
                  <a:pt x="3185560" y="0"/>
                </a:lnTo>
                <a:lnTo>
                  <a:pt x="3185560" y="1656492"/>
                </a:lnTo>
                <a:lnTo>
                  <a:pt x="0" y="165649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774182" y="4566107"/>
            <a:ext cx="3181907" cy="1654592"/>
          </a:xfrm>
          <a:custGeom>
            <a:avLst/>
            <a:gdLst/>
            <a:ahLst/>
            <a:cxnLst/>
            <a:rect l="l" t="t" r="r" b="b"/>
            <a:pathLst>
              <a:path w="3181907" h="1654592">
                <a:moveTo>
                  <a:pt x="0" y="0"/>
                </a:moveTo>
                <a:lnTo>
                  <a:pt x="3181907" y="0"/>
                </a:lnTo>
                <a:lnTo>
                  <a:pt x="3181907" y="1654591"/>
                </a:lnTo>
                <a:lnTo>
                  <a:pt x="0" y="165459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14601317" y="6399545"/>
            <a:ext cx="3183543" cy="1655442"/>
          </a:xfrm>
          <a:custGeom>
            <a:avLst/>
            <a:gdLst/>
            <a:ahLst/>
            <a:cxnLst/>
            <a:rect l="l" t="t" r="r" b="b"/>
            <a:pathLst>
              <a:path w="3183543" h="1655442">
                <a:moveTo>
                  <a:pt x="0" y="0"/>
                </a:moveTo>
                <a:lnTo>
                  <a:pt x="3183544" y="0"/>
                </a:lnTo>
                <a:lnTo>
                  <a:pt x="3183544" y="1655443"/>
                </a:lnTo>
                <a:lnTo>
                  <a:pt x="0" y="165544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14599065" y="8251395"/>
            <a:ext cx="3183042" cy="1655182"/>
          </a:xfrm>
          <a:custGeom>
            <a:avLst/>
            <a:gdLst/>
            <a:ahLst/>
            <a:cxnLst/>
            <a:rect l="l" t="t" r="r" b="b"/>
            <a:pathLst>
              <a:path w="3183042" h="1655182">
                <a:moveTo>
                  <a:pt x="0" y="0"/>
                </a:moveTo>
                <a:lnTo>
                  <a:pt x="3183042" y="0"/>
                </a:lnTo>
                <a:lnTo>
                  <a:pt x="3183042" y="1655182"/>
                </a:lnTo>
                <a:lnTo>
                  <a:pt x="0" y="165518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730162" y="1175088"/>
            <a:ext cx="8371329" cy="8371296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8965" b="-189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265532" y="1961360"/>
            <a:ext cx="1129680" cy="313551"/>
            <a:chOff x="0" y="0"/>
            <a:chExt cx="2043691" cy="5672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43691" cy="567242"/>
            </a:xfrm>
            <a:custGeom>
              <a:avLst/>
              <a:gdLst/>
              <a:ahLst/>
              <a:cxnLst/>
              <a:rect l="l" t="t" r="r" b="b"/>
              <a:pathLst>
                <a:path w="2043691" h="567242">
                  <a:moveTo>
                    <a:pt x="2043691" y="283621"/>
                  </a:moveTo>
                  <a:lnTo>
                    <a:pt x="1637291" y="0"/>
                  </a:lnTo>
                  <a:lnTo>
                    <a:pt x="1637291" y="203200"/>
                  </a:lnTo>
                  <a:lnTo>
                    <a:pt x="0" y="203200"/>
                  </a:lnTo>
                  <a:lnTo>
                    <a:pt x="0" y="364042"/>
                  </a:lnTo>
                  <a:lnTo>
                    <a:pt x="1637291" y="364042"/>
                  </a:lnTo>
                  <a:lnTo>
                    <a:pt x="1637291" y="567242"/>
                  </a:lnTo>
                  <a:lnTo>
                    <a:pt x="2043691" y="283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6525"/>
              <a:ext cx="1942091" cy="227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872459" y="1098199"/>
            <a:ext cx="4876474" cy="2039873"/>
            <a:chOff x="0" y="0"/>
            <a:chExt cx="1284339" cy="537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4339" cy="537250"/>
            </a:xfrm>
            <a:custGeom>
              <a:avLst/>
              <a:gdLst/>
              <a:ahLst/>
              <a:cxnLst/>
              <a:rect l="l" t="t" r="r" b="b"/>
              <a:pathLst>
                <a:path w="1284339" h="537250">
                  <a:moveTo>
                    <a:pt x="79380" y="0"/>
                  </a:moveTo>
                  <a:lnTo>
                    <a:pt x="1204959" y="0"/>
                  </a:lnTo>
                  <a:cubicBezTo>
                    <a:pt x="1248799" y="0"/>
                    <a:pt x="1284339" y="35540"/>
                    <a:pt x="1284339" y="79380"/>
                  </a:cubicBezTo>
                  <a:lnTo>
                    <a:pt x="1284339" y="457870"/>
                  </a:lnTo>
                  <a:cubicBezTo>
                    <a:pt x="1284339" y="501711"/>
                    <a:pt x="1248799" y="537250"/>
                    <a:pt x="1204959" y="537250"/>
                  </a:cubicBezTo>
                  <a:lnTo>
                    <a:pt x="79380" y="537250"/>
                  </a:lnTo>
                  <a:cubicBezTo>
                    <a:pt x="35540" y="537250"/>
                    <a:pt x="0" y="501711"/>
                    <a:pt x="0" y="457870"/>
                  </a:cubicBezTo>
                  <a:lnTo>
                    <a:pt x="0" y="79380"/>
                  </a:lnTo>
                  <a:cubicBezTo>
                    <a:pt x="0" y="35540"/>
                    <a:pt x="35540" y="0"/>
                    <a:pt x="793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284339" cy="603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344456" y="1639980"/>
            <a:ext cx="5892501" cy="89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400" b="1" i="1" spc="72">
                <a:solidFill>
                  <a:srgbClr val="191919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Oil spills</a:t>
            </a:r>
            <a:r>
              <a:rPr lang="en-US" sz="2400" spc="72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pose a significant threat to marine ecosystems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27592" y="1200287"/>
            <a:ext cx="4766208" cy="181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b="1" spc="72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Main goal</a:t>
            </a:r>
            <a:r>
              <a:rPr lang="en-US" sz="2400" spc="72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of the project: developing models to enable continuous </a:t>
            </a:r>
            <a:r>
              <a:rPr lang="en-US" sz="2400" b="1" spc="72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monitoring</a:t>
            </a:r>
            <a:r>
              <a:rPr lang="en-US" sz="2400" spc="72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and precise </a:t>
            </a:r>
            <a:r>
              <a:rPr lang="en-US" sz="2400" b="1" spc="72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detection</a:t>
            </a:r>
            <a:r>
              <a:rPr lang="en-US" sz="2400" spc="72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of oil spills 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698770" y="8811973"/>
            <a:ext cx="1589230" cy="1589230"/>
          </a:xfrm>
          <a:custGeom>
            <a:avLst/>
            <a:gdLst/>
            <a:ahLst/>
            <a:cxnLst/>
            <a:rect l="l" t="t" r="r" b="b"/>
            <a:pathLst>
              <a:path w="1589230" h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379730"/>
            <a:ext cx="5892501" cy="64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39"/>
              </a:lnSpc>
              <a:spcBef>
                <a:spcPct val="0"/>
              </a:spcBef>
            </a:pPr>
            <a:r>
              <a:rPr lang="en-US" sz="3999" b="1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VALUE PROPOSITION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35383" y="3654845"/>
            <a:ext cx="6469443" cy="516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6"/>
              </a:lnSpc>
            </a:pPr>
            <a:r>
              <a:rPr lang="en-US" sz="3004" b="1" spc="11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Environmental Impact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35383" y="5648442"/>
            <a:ext cx="6469443" cy="516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6"/>
              </a:lnSpc>
            </a:pPr>
            <a:r>
              <a:rPr lang="en-US" sz="3004" b="1" spc="11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Response Efficiency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35383" y="7848428"/>
            <a:ext cx="6469443" cy="516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6"/>
              </a:lnSpc>
            </a:pPr>
            <a:r>
              <a:rPr lang="en-US" sz="3004" b="1" spc="11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Scalability</a:t>
            </a:r>
          </a:p>
        </p:txBody>
      </p:sp>
      <p:sp>
        <p:nvSpPr>
          <p:cNvPr id="17" name="Freeform 17"/>
          <p:cNvSpPr/>
          <p:nvPr/>
        </p:nvSpPr>
        <p:spPr>
          <a:xfrm>
            <a:off x="5344456" y="3385722"/>
            <a:ext cx="1049609" cy="1049609"/>
          </a:xfrm>
          <a:custGeom>
            <a:avLst/>
            <a:gdLst/>
            <a:ahLst/>
            <a:cxnLst/>
            <a:rect l="l" t="t" r="r" b="b"/>
            <a:pathLst>
              <a:path w="1049609" h="1049609">
                <a:moveTo>
                  <a:pt x="0" y="0"/>
                </a:moveTo>
                <a:lnTo>
                  <a:pt x="1049609" y="0"/>
                </a:lnTo>
                <a:lnTo>
                  <a:pt x="1049609" y="1049609"/>
                </a:lnTo>
                <a:lnTo>
                  <a:pt x="0" y="1049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69" b="-4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6120131" y="3910526"/>
            <a:ext cx="1049609" cy="1049609"/>
          </a:xfrm>
          <a:custGeom>
            <a:avLst/>
            <a:gdLst/>
            <a:ahLst/>
            <a:cxnLst/>
            <a:rect l="l" t="t" r="r" b="b"/>
            <a:pathLst>
              <a:path w="1049609" h="1049609">
                <a:moveTo>
                  <a:pt x="0" y="0"/>
                </a:moveTo>
                <a:lnTo>
                  <a:pt x="1049609" y="0"/>
                </a:lnTo>
                <a:lnTo>
                  <a:pt x="1049609" y="1049609"/>
                </a:lnTo>
                <a:lnTo>
                  <a:pt x="0" y="10496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469" b="-4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6912050" y="4416500"/>
            <a:ext cx="1049609" cy="1049609"/>
          </a:xfrm>
          <a:custGeom>
            <a:avLst/>
            <a:gdLst/>
            <a:ahLst/>
            <a:cxnLst/>
            <a:rect l="l" t="t" r="r" b="b"/>
            <a:pathLst>
              <a:path w="1049609" h="1049609">
                <a:moveTo>
                  <a:pt x="0" y="0"/>
                </a:moveTo>
                <a:lnTo>
                  <a:pt x="1049609" y="0"/>
                </a:lnTo>
                <a:lnTo>
                  <a:pt x="1049609" y="1049609"/>
                </a:lnTo>
                <a:lnTo>
                  <a:pt x="0" y="10496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469" b="-4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6000918" y="8167955"/>
            <a:ext cx="1288036" cy="1288036"/>
          </a:xfrm>
          <a:custGeom>
            <a:avLst/>
            <a:gdLst/>
            <a:ahLst/>
            <a:cxnLst/>
            <a:rect l="l" t="t" r="r" b="b"/>
            <a:pathLst>
              <a:path w="1288036" h="1288036">
                <a:moveTo>
                  <a:pt x="0" y="0"/>
                </a:moveTo>
                <a:lnTo>
                  <a:pt x="1288035" y="0"/>
                </a:lnTo>
                <a:lnTo>
                  <a:pt x="1288035" y="1288036"/>
                </a:lnTo>
                <a:lnTo>
                  <a:pt x="0" y="12880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469" b="-4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6000918" y="5835906"/>
            <a:ext cx="1285368" cy="1285368"/>
          </a:xfrm>
          <a:custGeom>
            <a:avLst/>
            <a:gdLst/>
            <a:ahLst/>
            <a:cxnLst/>
            <a:rect l="l" t="t" r="r" b="b"/>
            <a:pathLst>
              <a:path w="1285368" h="1285368">
                <a:moveTo>
                  <a:pt x="0" y="0"/>
                </a:moveTo>
                <a:lnTo>
                  <a:pt x="1285368" y="0"/>
                </a:lnTo>
                <a:lnTo>
                  <a:pt x="1285368" y="1285368"/>
                </a:lnTo>
                <a:lnTo>
                  <a:pt x="0" y="12853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469" b="-4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8335383" y="4133588"/>
            <a:ext cx="6764223" cy="89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400" spc="72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Faster response times can significantly reduce the environmental damage caused by oil spills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35383" y="6127278"/>
            <a:ext cx="7102166" cy="135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400" spc="72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Early detection and response help contain the spill, reducing the resources needed to manage its spread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35383" y="8352483"/>
            <a:ext cx="8363387" cy="135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400" spc="72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The developed system can be applied to any marine environment with SAR imaging availability, offering potential for global deployment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98770" y="8811973"/>
            <a:ext cx="1589230" cy="1589230"/>
          </a:xfrm>
          <a:custGeom>
            <a:avLst/>
            <a:gdLst/>
            <a:ahLst/>
            <a:cxnLst/>
            <a:rect l="l" t="t" r="r" b="b"/>
            <a:pathLst>
              <a:path w="1589230" h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658600" y="4905423"/>
            <a:ext cx="1353576" cy="505660"/>
            <a:chOff x="0" y="0"/>
            <a:chExt cx="435676" cy="1627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676" cy="162757"/>
            </a:xfrm>
            <a:custGeom>
              <a:avLst/>
              <a:gdLst/>
              <a:ahLst/>
              <a:cxnLst/>
              <a:rect l="l" t="t" r="r" b="b"/>
              <a:pathLst>
                <a:path w="435676" h="162757">
                  <a:moveTo>
                    <a:pt x="81378" y="0"/>
                  </a:moveTo>
                  <a:lnTo>
                    <a:pt x="354297" y="0"/>
                  </a:lnTo>
                  <a:cubicBezTo>
                    <a:pt x="375880" y="0"/>
                    <a:pt x="396579" y="8574"/>
                    <a:pt x="411841" y="23835"/>
                  </a:cubicBezTo>
                  <a:cubicBezTo>
                    <a:pt x="427102" y="39097"/>
                    <a:pt x="435676" y="59795"/>
                    <a:pt x="435676" y="81378"/>
                  </a:cubicBezTo>
                  <a:lnTo>
                    <a:pt x="435676" y="81378"/>
                  </a:lnTo>
                  <a:cubicBezTo>
                    <a:pt x="435676" y="126322"/>
                    <a:pt x="399241" y="162757"/>
                    <a:pt x="354297" y="162757"/>
                  </a:cubicBezTo>
                  <a:lnTo>
                    <a:pt x="81378" y="162757"/>
                  </a:lnTo>
                  <a:cubicBezTo>
                    <a:pt x="36434" y="162757"/>
                    <a:pt x="0" y="126322"/>
                    <a:pt x="0" y="81378"/>
                  </a:cubicBezTo>
                  <a:lnTo>
                    <a:pt x="0" y="81378"/>
                  </a:lnTo>
                  <a:cubicBezTo>
                    <a:pt x="0" y="36434"/>
                    <a:pt x="36434" y="0"/>
                    <a:pt x="81378" y="0"/>
                  </a:cubicBezTo>
                  <a:close/>
                </a:path>
              </a:pathLst>
            </a:custGeom>
            <a:solidFill>
              <a:srgbClr val="FAE355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676" cy="200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658600" y="4070131"/>
            <a:ext cx="1353576" cy="505660"/>
            <a:chOff x="0" y="0"/>
            <a:chExt cx="435676" cy="1627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5676" cy="162757"/>
            </a:xfrm>
            <a:custGeom>
              <a:avLst/>
              <a:gdLst/>
              <a:ahLst/>
              <a:cxnLst/>
              <a:rect l="l" t="t" r="r" b="b"/>
              <a:pathLst>
                <a:path w="435676" h="162757">
                  <a:moveTo>
                    <a:pt x="81378" y="0"/>
                  </a:moveTo>
                  <a:lnTo>
                    <a:pt x="354297" y="0"/>
                  </a:lnTo>
                  <a:cubicBezTo>
                    <a:pt x="375880" y="0"/>
                    <a:pt x="396579" y="8574"/>
                    <a:pt x="411841" y="23835"/>
                  </a:cubicBezTo>
                  <a:cubicBezTo>
                    <a:pt x="427102" y="39097"/>
                    <a:pt x="435676" y="59795"/>
                    <a:pt x="435676" y="81378"/>
                  </a:cubicBezTo>
                  <a:lnTo>
                    <a:pt x="435676" y="81378"/>
                  </a:lnTo>
                  <a:cubicBezTo>
                    <a:pt x="435676" y="126322"/>
                    <a:pt x="399241" y="162757"/>
                    <a:pt x="354297" y="162757"/>
                  </a:cubicBezTo>
                  <a:lnTo>
                    <a:pt x="81378" y="162757"/>
                  </a:lnTo>
                  <a:cubicBezTo>
                    <a:pt x="36434" y="162757"/>
                    <a:pt x="0" y="126322"/>
                    <a:pt x="0" y="81378"/>
                  </a:cubicBezTo>
                  <a:lnTo>
                    <a:pt x="0" y="81378"/>
                  </a:lnTo>
                  <a:cubicBezTo>
                    <a:pt x="0" y="36434"/>
                    <a:pt x="36434" y="0"/>
                    <a:pt x="81378" y="0"/>
                  </a:cubicBezTo>
                  <a:close/>
                </a:path>
              </a:pathLst>
            </a:custGeom>
            <a:solidFill>
              <a:srgbClr val="FAE355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35676" cy="200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258800" y="5745006"/>
            <a:ext cx="1353576" cy="505660"/>
            <a:chOff x="0" y="0"/>
            <a:chExt cx="435676" cy="1627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5676" cy="162757"/>
            </a:xfrm>
            <a:custGeom>
              <a:avLst/>
              <a:gdLst/>
              <a:ahLst/>
              <a:cxnLst/>
              <a:rect l="l" t="t" r="r" b="b"/>
              <a:pathLst>
                <a:path w="435676" h="162757">
                  <a:moveTo>
                    <a:pt x="81378" y="0"/>
                  </a:moveTo>
                  <a:lnTo>
                    <a:pt x="354297" y="0"/>
                  </a:lnTo>
                  <a:cubicBezTo>
                    <a:pt x="375880" y="0"/>
                    <a:pt x="396579" y="8574"/>
                    <a:pt x="411841" y="23835"/>
                  </a:cubicBezTo>
                  <a:cubicBezTo>
                    <a:pt x="427102" y="39097"/>
                    <a:pt x="435676" y="59795"/>
                    <a:pt x="435676" y="81378"/>
                  </a:cubicBezTo>
                  <a:lnTo>
                    <a:pt x="435676" y="81378"/>
                  </a:lnTo>
                  <a:cubicBezTo>
                    <a:pt x="435676" y="126322"/>
                    <a:pt x="399241" y="162757"/>
                    <a:pt x="354297" y="162757"/>
                  </a:cubicBezTo>
                  <a:lnTo>
                    <a:pt x="81378" y="162757"/>
                  </a:lnTo>
                  <a:cubicBezTo>
                    <a:pt x="36434" y="162757"/>
                    <a:pt x="0" y="126322"/>
                    <a:pt x="0" y="81378"/>
                  </a:cubicBezTo>
                  <a:lnTo>
                    <a:pt x="0" y="81378"/>
                  </a:lnTo>
                  <a:cubicBezTo>
                    <a:pt x="0" y="36434"/>
                    <a:pt x="36434" y="0"/>
                    <a:pt x="81378" y="0"/>
                  </a:cubicBezTo>
                  <a:close/>
                </a:path>
              </a:pathLst>
            </a:custGeom>
            <a:solidFill>
              <a:srgbClr val="FAE355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35676" cy="200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658600" y="7225504"/>
            <a:ext cx="1353576" cy="505660"/>
            <a:chOff x="0" y="0"/>
            <a:chExt cx="435676" cy="1627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5676" cy="162757"/>
            </a:xfrm>
            <a:custGeom>
              <a:avLst/>
              <a:gdLst/>
              <a:ahLst/>
              <a:cxnLst/>
              <a:rect l="l" t="t" r="r" b="b"/>
              <a:pathLst>
                <a:path w="435676" h="162757">
                  <a:moveTo>
                    <a:pt x="81378" y="0"/>
                  </a:moveTo>
                  <a:lnTo>
                    <a:pt x="354297" y="0"/>
                  </a:lnTo>
                  <a:cubicBezTo>
                    <a:pt x="375880" y="0"/>
                    <a:pt x="396579" y="8574"/>
                    <a:pt x="411841" y="23835"/>
                  </a:cubicBezTo>
                  <a:cubicBezTo>
                    <a:pt x="427102" y="39097"/>
                    <a:pt x="435676" y="59795"/>
                    <a:pt x="435676" y="81378"/>
                  </a:cubicBezTo>
                  <a:lnTo>
                    <a:pt x="435676" y="81378"/>
                  </a:lnTo>
                  <a:cubicBezTo>
                    <a:pt x="435676" y="126322"/>
                    <a:pt x="399241" y="162757"/>
                    <a:pt x="354297" y="162757"/>
                  </a:cubicBezTo>
                  <a:lnTo>
                    <a:pt x="81378" y="162757"/>
                  </a:lnTo>
                  <a:cubicBezTo>
                    <a:pt x="36434" y="162757"/>
                    <a:pt x="0" y="126322"/>
                    <a:pt x="0" y="81378"/>
                  </a:cubicBezTo>
                  <a:lnTo>
                    <a:pt x="0" y="81378"/>
                  </a:lnTo>
                  <a:cubicBezTo>
                    <a:pt x="0" y="36434"/>
                    <a:pt x="36434" y="0"/>
                    <a:pt x="81378" y="0"/>
                  </a:cubicBezTo>
                  <a:close/>
                </a:path>
              </a:pathLst>
            </a:custGeom>
            <a:solidFill>
              <a:srgbClr val="FAE355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35676" cy="200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8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658600" y="6515100"/>
            <a:ext cx="1353576" cy="505660"/>
            <a:chOff x="0" y="0"/>
            <a:chExt cx="435676" cy="16275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5676" cy="162757"/>
            </a:xfrm>
            <a:custGeom>
              <a:avLst/>
              <a:gdLst/>
              <a:ahLst/>
              <a:cxnLst/>
              <a:rect l="l" t="t" r="r" b="b"/>
              <a:pathLst>
                <a:path w="435676" h="162757">
                  <a:moveTo>
                    <a:pt x="81378" y="0"/>
                  </a:moveTo>
                  <a:lnTo>
                    <a:pt x="354297" y="0"/>
                  </a:lnTo>
                  <a:cubicBezTo>
                    <a:pt x="375880" y="0"/>
                    <a:pt x="396579" y="8574"/>
                    <a:pt x="411841" y="23835"/>
                  </a:cubicBezTo>
                  <a:cubicBezTo>
                    <a:pt x="427102" y="39097"/>
                    <a:pt x="435676" y="59795"/>
                    <a:pt x="435676" y="81378"/>
                  </a:cubicBezTo>
                  <a:lnTo>
                    <a:pt x="435676" y="81378"/>
                  </a:lnTo>
                  <a:cubicBezTo>
                    <a:pt x="435676" y="126322"/>
                    <a:pt x="399241" y="162757"/>
                    <a:pt x="354297" y="162757"/>
                  </a:cubicBezTo>
                  <a:lnTo>
                    <a:pt x="81378" y="162757"/>
                  </a:lnTo>
                  <a:cubicBezTo>
                    <a:pt x="36434" y="162757"/>
                    <a:pt x="0" y="126322"/>
                    <a:pt x="0" y="81378"/>
                  </a:cubicBezTo>
                  <a:lnTo>
                    <a:pt x="0" y="81378"/>
                  </a:lnTo>
                  <a:cubicBezTo>
                    <a:pt x="0" y="36434"/>
                    <a:pt x="36434" y="0"/>
                    <a:pt x="81378" y="0"/>
                  </a:cubicBezTo>
                  <a:close/>
                </a:path>
              </a:pathLst>
            </a:custGeom>
            <a:solidFill>
              <a:srgbClr val="FAE355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35676" cy="200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8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658600" y="3235219"/>
            <a:ext cx="1353576" cy="505660"/>
            <a:chOff x="0" y="0"/>
            <a:chExt cx="435676" cy="16275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35676" cy="162757"/>
            </a:xfrm>
            <a:custGeom>
              <a:avLst/>
              <a:gdLst/>
              <a:ahLst/>
              <a:cxnLst/>
              <a:rect l="l" t="t" r="r" b="b"/>
              <a:pathLst>
                <a:path w="435676" h="162757">
                  <a:moveTo>
                    <a:pt x="81378" y="0"/>
                  </a:moveTo>
                  <a:lnTo>
                    <a:pt x="354297" y="0"/>
                  </a:lnTo>
                  <a:cubicBezTo>
                    <a:pt x="375880" y="0"/>
                    <a:pt x="396579" y="8574"/>
                    <a:pt x="411841" y="23835"/>
                  </a:cubicBezTo>
                  <a:cubicBezTo>
                    <a:pt x="427102" y="39097"/>
                    <a:pt x="435676" y="59795"/>
                    <a:pt x="435676" y="81378"/>
                  </a:cubicBezTo>
                  <a:lnTo>
                    <a:pt x="435676" y="81378"/>
                  </a:lnTo>
                  <a:cubicBezTo>
                    <a:pt x="435676" y="126322"/>
                    <a:pt x="399241" y="162757"/>
                    <a:pt x="354297" y="162757"/>
                  </a:cubicBezTo>
                  <a:lnTo>
                    <a:pt x="81378" y="162757"/>
                  </a:lnTo>
                  <a:cubicBezTo>
                    <a:pt x="36434" y="162757"/>
                    <a:pt x="0" y="126322"/>
                    <a:pt x="0" y="81378"/>
                  </a:cubicBezTo>
                  <a:lnTo>
                    <a:pt x="0" y="81378"/>
                  </a:lnTo>
                  <a:cubicBezTo>
                    <a:pt x="0" y="36434"/>
                    <a:pt x="36434" y="0"/>
                    <a:pt x="81378" y="0"/>
                  </a:cubicBezTo>
                  <a:close/>
                </a:path>
              </a:pathLst>
            </a:custGeom>
            <a:solidFill>
              <a:srgbClr val="FAE355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35676" cy="200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8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656895" y="2900033"/>
            <a:ext cx="9084220" cy="5639906"/>
          </a:xfrm>
          <a:custGeom>
            <a:avLst/>
            <a:gdLst/>
            <a:ahLst/>
            <a:cxnLst/>
            <a:rect l="l" t="t" r="r" b="b"/>
            <a:pathLst>
              <a:path w="9084220" h="5639906">
                <a:moveTo>
                  <a:pt x="0" y="0"/>
                </a:moveTo>
                <a:lnTo>
                  <a:pt x="9084220" y="0"/>
                </a:lnTo>
                <a:lnTo>
                  <a:pt x="9084220" y="5639906"/>
                </a:lnTo>
                <a:lnTo>
                  <a:pt x="0" y="5639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7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656895" y="602012"/>
            <a:ext cx="8487105" cy="64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39"/>
              </a:lnSpc>
              <a:spcBef>
                <a:spcPct val="0"/>
              </a:spcBef>
            </a:pPr>
            <a:r>
              <a:rPr lang="en-US" sz="3999" b="1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EXTENSION RESULTS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123393" y="4987366"/>
            <a:ext cx="2151914" cy="847434"/>
            <a:chOff x="0" y="0"/>
            <a:chExt cx="2869219" cy="1129912"/>
          </a:xfrm>
        </p:grpSpPr>
        <p:grpSp>
          <p:nvGrpSpPr>
            <p:cNvPr id="25" name="Group 25"/>
            <p:cNvGrpSpPr/>
            <p:nvPr/>
          </p:nvGrpSpPr>
          <p:grpSpPr>
            <a:xfrm>
              <a:off x="231367" y="714233"/>
              <a:ext cx="277150" cy="259739"/>
              <a:chOff x="0" y="0"/>
              <a:chExt cx="867283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6728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67283" h="812800">
                    <a:moveTo>
                      <a:pt x="433642" y="0"/>
                    </a:moveTo>
                    <a:cubicBezTo>
                      <a:pt x="194148" y="0"/>
                      <a:pt x="0" y="181951"/>
                      <a:pt x="0" y="406400"/>
                    </a:cubicBezTo>
                    <a:cubicBezTo>
                      <a:pt x="0" y="630849"/>
                      <a:pt x="194148" y="812800"/>
                      <a:pt x="433642" y="812800"/>
                    </a:cubicBezTo>
                    <a:cubicBezTo>
                      <a:pt x="673135" y="812800"/>
                      <a:pt x="867283" y="630849"/>
                      <a:pt x="867283" y="406400"/>
                    </a:cubicBezTo>
                    <a:cubicBezTo>
                      <a:pt x="867283" y="181951"/>
                      <a:pt x="673135" y="0"/>
                      <a:pt x="433642" y="0"/>
                    </a:cubicBezTo>
                    <a:close/>
                  </a:path>
                </a:pathLst>
              </a:custGeom>
              <a:solidFill>
                <a:srgbClr val="0E0E0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81308" y="38100"/>
                <a:ext cx="704668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8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231367" y="144434"/>
              <a:ext cx="277150" cy="259739"/>
              <a:chOff x="0" y="0"/>
              <a:chExt cx="867283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6728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67283" h="812800">
                    <a:moveTo>
                      <a:pt x="433642" y="0"/>
                    </a:moveTo>
                    <a:cubicBezTo>
                      <a:pt x="194148" y="0"/>
                      <a:pt x="0" y="181951"/>
                      <a:pt x="0" y="406400"/>
                    </a:cubicBezTo>
                    <a:cubicBezTo>
                      <a:pt x="0" y="630849"/>
                      <a:pt x="194148" y="812800"/>
                      <a:pt x="433642" y="812800"/>
                    </a:cubicBezTo>
                    <a:cubicBezTo>
                      <a:pt x="673135" y="812800"/>
                      <a:pt x="867283" y="630849"/>
                      <a:pt x="867283" y="406400"/>
                    </a:cubicBezTo>
                    <a:cubicBezTo>
                      <a:pt x="867283" y="181951"/>
                      <a:pt x="673135" y="0"/>
                      <a:pt x="433642" y="0"/>
                    </a:cubicBezTo>
                    <a:close/>
                  </a:path>
                </a:pathLst>
              </a:custGeom>
              <a:solidFill>
                <a:srgbClr val="D51C1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81308" y="38100"/>
                <a:ext cx="704668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8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0" y="0"/>
              <a:ext cx="2869219" cy="1129912"/>
              <a:chOff x="0" y="0"/>
              <a:chExt cx="591927" cy="23310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91927" cy="233104"/>
              </a:xfrm>
              <a:custGeom>
                <a:avLst/>
                <a:gdLst/>
                <a:ahLst/>
                <a:cxnLst/>
                <a:rect l="l" t="t" r="r" b="b"/>
                <a:pathLst>
                  <a:path w="591927" h="233104">
                    <a:moveTo>
                      <a:pt x="82747" y="0"/>
                    </a:moveTo>
                    <a:lnTo>
                      <a:pt x="509180" y="0"/>
                    </a:lnTo>
                    <a:cubicBezTo>
                      <a:pt x="531126" y="0"/>
                      <a:pt x="552173" y="8718"/>
                      <a:pt x="567691" y="24236"/>
                    </a:cubicBezTo>
                    <a:cubicBezTo>
                      <a:pt x="583209" y="39754"/>
                      <a:pt x="591927" y="60801"/>
                      <a:pt x="591927" y="82747"/>
                    </a:cubicBezTo>
                    <a:lnTo>
                      <a:pt x="591927" y="150357"/>
                    </a:lnTo>
                    <a:cubicBezTo>
                      <a:pt x="591927" y="172303"/>
                      <a:pt x="583209" y="193350"/>
                      <a:pt x="567691" y="208868"/>
                    </a:cubicBezTo>
                    <a:cubicBezTo>
                      <a:pt x="552173" y="224386"/>
                      <a:pt x="531126" y="233104"/>
                      <a:pt x="509180" y="233104"/>
                    </a:cubicBezTo>
                    <a:lnTo>
                      <a:pt x="82747" y="233104"/>
                    </a:lnTo>
                    <a:cubicBezTo>
                      <a:pt x="60801" y="233104"/>
                      <a:pt x="39754" y="224386"/>
                      <a:pt x="24236" y="208868"/>
                    </a:cubicBezTo>
                    <a:cubicBezTo>
                      <a:pt x="8718" y="193350"/>
                      <a:pt x="0" y="172303"/>
                      <a:pt x="0" y="150357"/>
                    </a:cubicBezTo>
                    <a:lnTo>
                      <a:pt x="0" y="82747"/>
                    </a:lnTo>
                    <a:cubicBezTo>
                      <a:pt x="0" y="60801"/>
                      <a:pt x="8718" y="39754"/>
                      <a:pt x="24236" y="24236"/>
                    </a:cubicBezTo>
                    <a:cubicBezTo>
                      <a:pt x="39754" y="8718"/>
                      <a:pt x="60801" y="0"/>
                      <a:pt x="8274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591927" cy="2712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8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746420" y="639919"/>
              <a:ext cx="1937348" cy="370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4"/>
                </a:lnSpc>
                <a:spcBef>
                  <a:spcPct val="0"/>
                </a:spcBef>
              </a:pPr>
              <a:r>
                <a:rPr lang="en-US" sz="1681">
                  <a:solidFill>
                    <a:srgbClr val="191919"/>
                  </a:solidFill>
                  <a:latin typeface="Open Sans"/>
                  <a:ea typeface="Open Sans"/>
                  <a:cs typeface="Open Sans"/>
                  <a:sym typeface="Open Sans"/>
                </a:rPr>
                <a:t>Focused Crop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46420" y="70119"/>
              <a:ext cx="1506534" cy="370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4"/>
                </a:lnSpc>
                <a:spcBef>
                  <a:spcPct val="0"/>
                </a:spcBef>
              </a:pPr>
              <a:r>
                <a:rPr lang="en-US" sz="1681">
                  <a:solidFill>
                    <a:srgbClr val="191919"/>
                  </a:solidFill>
                  <a:latin typeface="Open Sans"/>
                  <a:ea typeface="Open Sans"/>
                  <a:cs typeface="Open Sans"/>
                  <a:sym typeface="Open Sans"/>
                </a:rPr>
                <a:t>DeepLabv3</a:t>
              </a:r>
            </a:p>
          </p:txBody>
        </p:sp>
      </p:grpSp>
      <p:graphicFrame>
        <p:nvGraphicFramePr>
          <p:cNvPr id="21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681898"/>
              </p:ext>
            </p:extLst>
          </p:nvPr>
        </p:nvGraphicFramePr>
        <p:xfrm>
          <a:off x="10045281" y="2014587"/>
          <a:ext cx="6518749" cy="5854762"/>
        </p:xfrm>
        <a:graphic>
          <a:graphicData uri="http://schemas.openxmlformats.org/drawingml/2006/table">
            <a:tbl>
              <a:tblPr/>
              <a:tblGrid>
                <a:gridCol w="1507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0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3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9115">
                <a:tc>
                  <a:txBody>
                    <a:bodyPr/>
                    <a:lstStyle/>
                    <a:p>
                      <a:pPr algn="ctr">
                        <a:lnSpc>
                          <a:spcPts val="2749"/>
                        </a:lnSpc>
                        <a:defRPr/>
                      </a:pPr>
                      <a:endParaRPr lang="en-US" sz="1100" dirty="0"/>
                    </a:p>
                  </a:txBody>
                  <a:tcPr marL="155879" marR="155879" marT="155879" marB="155879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9"/>
                        </a:lnSpc>
                        <a:defRPr/>
                      </a:pPr>
                      <a:r>
                        <a:rPr lang="en-US" sz="1963" b="1" dirty="0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DeepLabV3+</a:t>
                      </a:r>
                      <a:endParaRPr lang="en-US" sz="1100" dirty="0"/>
                    </a:p>
                  </a:txBody>
                  <a:tcPr marL="155879" marR="155879" marT="155879" marB="155879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9"/>
                        </a:lnSpc>
                        <a:defRPr/>
                      </a:pPr>
                      <a:r>
                        <a:rPr lang="en-US" sz="1963" b="1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Focused Crop</a:t>
                      </a:r>
                      <a:endParaRPr lang="en-US" sz="1100"/>
                    </a:p>
                  </a:txBody>
                  <a:tcPr marL="155879" marR="155879" marT="155879" marB="155879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9"/>
                        </a:lnSpc>
                        <a:defRPr/>
                      </a:pPr>
                      <a:r>
                        <a:rPr lang="en-US" sz="1963" b="1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Sliding Window</a:t>
                      </a:r>
                      <a:endParaRPr lang="en-US" sz="1100"/>
                    </a:p>
                  </a:txBody>
                  <a:tcPr marL="155879" marR="155879" marT="155879" marB="155879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212">
                <a:tc>
                  <a:txBody>
                    <a:bodyPr/>
                    <a:lstStyle/>
                    <a:p>
                      <a:pPr algn="ctr">
                        <a:lnSpc>
                          <a:spcPts val="2749"/>
                        </a:lnSpc>
                        <a:defRPr/>
                      </a:pPr>
                      <a:r>
                        <a:rPr lang="en-US" sz="1963" b="1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Sea Surface</a:t>
                      </a:r>
                      <a:endParaRPr lang="en-US" sz="1100"/>
                    </a:p>
                  </a:txBody>
                  <a:tcPr marL="155879" marR="155879" marT="155879" marB="155879" anchor="ctr">
                    <a:lnL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9"/>
                        </a:lnSpc>
                        <a:defRPr/>
                      </a:pPr>
                      <a:r>
                        <a:rPr lang="en-US" sz="1963" b="1" dirty="0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0.9609</a:t>
                      </a:r>
                      <a:endParaRPr lang="en-US" sz="1100" dirty="0"/>
                    </a:p>
                  </a:txBody>
                  <a:tcPr marL="155879" marR="155879" marT="155879" marB="155879" anchor="ctr">
                    <a:lnL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9"/>
                        </a:lnSpc>
                        <a:defRPr/>
                      </a:pPr>
                      <a:r>
                        <a:rPr lang="en-US" sz="1963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0.9555</a:t>
                      </a:r>
                      <a:endParaRPr lang="en-US" sz="1100" dirty="0"/>
                    </a:p>
                  </a:txBody>
                  <a:tcPr marL="155879" marR="155879" marT="155879" marB="155879" anchor="ctr">
                    <a:lnL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9"/>
                        </a:lnSpc>
                        <a:defRPr/>
                      </a:pPr>
                      <a:r>
                        <a:rPr lang="en-US" sz="1963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0.9400</a:t>
                      </a:r>
                      <a:endParaRPr lang="en-US" sz="1100"/>
                    </a:p>
                  </a:txBody>
                  <a:tcPr marL="155879" marR="155879" marT="155879" marB="155879" anchor="ctr">
                    <a:lnL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365">
                <a:tc>
                  <a:txBody>
                    <a:bodyPr/>
                    <a:lstStyle/>
                    <a:p>
                      <a:pPr algn="ctr">
                        <a:lnSpc>
                          <a:spcPts val="2749"/>
                        </a:lnSpc>
                        <a:defRPr/>
                      </a:pPr>
                      <a:r>
                        <a:rPr lang="en-US" sz="1963" b="1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Oil Spill</a:t>
                      </a:r>
                      <a:endParaRPr lang="en-US" sz="1100"/>
                    </a:p>
                  </a:txBody>
                  <a:tcPr marL="155879" marR="155879" marT="155879" marB="155879" anchor="ctr">
                    <a:lnL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9"/>
                        </a:lnSpc>
                        <a:defRPr/>
                      </a:pPr>
                      <a:r>
                        <a:rPr lang="en-US" sz="1963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0.5262</a:t>
                      </a:r>
                      <a:endParaRPr lang="en-US" sz="1100"/>
                    </a:p>
                  </a:txBody>
                  <a:tcPr marL="155879" marR="155879" marT="155879" marB="155879" anchor="ctr">
                    <a:lnL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9"/>
                        </a:lnSpc>
                        <a:defRPr/>
                      </a:pPr>
                      <a:r>
                        <a:rPr lang="en-US" sz="1963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0.4971</a:t>
                      </a:r>
                      <a:endParaRPr lang="en-US" sz="1100"/>
                    </a:p>
                  </a:txBody>
                  <a:tcPr marL="155879" marR="155879" marT="155879" marB="155879" anchor="ctr">
                    <a:lnL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9"/>
                        </a:lnSpc>
                        <a:defRPr/>
                      </a:pPr>
                      <a:r>
                        <a:rPr lang="en-US" sz="1963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0.4539</a:t>
                      </a:r>
                      <a:endParaRPr lang="en-US" sz="1100"/>
                    </a:p>
                  </a:txBody>
                  <a:tcPr marL="155879" marR="155879" marT="155879" marB="155879" anchor="ctr">
                    <a:lnL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0365">
                <a:tc>
                  <a:txBody>
                    <a:bodyPr/>
                    <a:lstStyle/>
                    <a:p>
                      <a:pPr algn="ctr">
                        <a:lnSpc>
                          <a:spcPts val="2749"/>
                        </a:lnSpc>
                        <a:defRPr/>
                      </a:pPr>
                      <a:r>
                        <a:rPr lang="en-US" sz="1963" b="1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Look-alike</a:t>
                      </a:r>
                      <a:endParaRPr lang="en-US" sz="1100"/>
                    </a:p>
                  </a:txBody>
                  <a:tcPr marL="155879" marR="155879" marT="155879" marB="155879" anchor="ctr">
                    <a:lnL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9"/>
                        </a:lnSpc>
                        <a:defRPr/>
                      </a:pPr>
                      <a:r>
                        <a:rPr lang="en-US" sz="1963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0.4874</a:t>
                      </a:r>
                      <a:endParaRPr lang="en-US" sz="1100"/>
                    </a:p>
                  </a:txBody>
                  <a:tcPr marL="155879" marR="155879" marT="155879" marB="155879" anchor="ctr">
                    <a:lnL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9"/>
                        </a:lnSpc>
                        <a:defRPr/>
                      </a:pPr>
                      <a:r>
                        <a:rPr lang="en-US" sz="1963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0.4748</a:t>
                      </a:r>
                      <a:endParaRPr lang="en-US" sz="1100"/>
                    </a:p>
                  </a:txBody>
                  <a:tcPr marL="155879" marR="155879" marT="155879" marB="155879" anchor="ctr">
                    <a:lnL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9"/>
                        </a:lnSpc>
                        <a:defRPr/>
                      </a:pPr>
                      <a:r>
                        <a:rPr lang="en-US" sz="1963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0.3277</a:t>
                      </a:r>
                      <a:endParaRPr lang="en-US" sz="1100"/>
                    </a:p>
                  </a:txBody>
                  <a:tcPr marL="155879" marR="155879" marT="155879" marB="155879" anchor="ctr">
                    <a:lnL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0365">
                <a:tc>
                  <a:txBody>
                    <a:bodyPr/>
                    <a:lstStyle/>
                    <a:p>
                      <a:pPr algn="ctr">
                        <a:lnSpc>
                          <a:spcPts val="2749"/>
                        </a:lnSpc>
                        <a:defRPr/>
                      </a:pPr>
                      <a:r>
                        <a:rPr lang="en-US" sz="1963" b="1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Ships</a:t>
                      </a:r>
                      <a:endParaRPr lang="en-US" sz="1100"/>
                    </a:p>
                  </a:txBody>
                  <a:tcPr marL="155879" marR="155879" marT="155879" marB="155879" anchor="ctr">
                    <a:lnL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9"/>
                        </a:lnSpc>
                        <a:defRPr/>
                      </a:pPr>
                      <a:r>
                        <a:rPr lang="en-US" sz="1963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0.3131</a:t>
                      </a:r>
                      <a:endParaRPr lang="en-US" sz="1100"/>
                    </a:p>
                  </a:txBody>
                  <a:tcPr marL="155879" marR="155879" marT="155879" marB="155879" anchor="ctr">
                    <a:lnL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9"/>
                        </a:lnSpc>
                        <a:defRPr/>
                      </a:pPr>
                      <a:r>
                        <a:rPr lang="en-US" sz="1963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0.3288</a:t>
                      </a:r>
                      <a:endParaRPr lang="en-US" sz="1100"/>
                    </a:p>
                  </a:txBody>
                  <a:tcPr marL="155879" marR="155879" marT="155879" marB="155879" anchor="ctr">
                    <a:lnL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9"/>
                        </a:lnSpc>
                        <a:defRPr/>
                      </a:pPr>
                      <a:r>
                        <a:rPr lang="en-US" sz="1963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0.2551</a:t>
                      </a:r>
                      <a:endParaRPr lang="en-US" sz="1100"/>
                    </a:p>
                  </a:txBody>
                  <a:tcPr marL="155879" marR="155879" marT="155879" marB="155879" anchor="ctr">
                    <a:lnL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0365">
                <a:tc>
                  <a:txBody>
                    <a:bodyPr/>
                    <a:lstStyle/>
                    <a:p>
                      <a:pPr algn="ctr">
                        <a:lnSpc>
                          <a:spcPts val="2749"/>
                        </a:lnSpc>
                        <a:defRPr/>
                      </a:pPr>
                      <a:r>
                        <a:rPr lang="en-US" sz="1963" b="1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Land</a:t>
                      </a:r>
                      <a:endParaRPr lang="en-US" sz="1100"/>
                    </a:p>
                  </a:txBody>
                  <a:tcPr marL="155879" marR="155879" marT="155879" marB="155879" anchor="ctr">
                    <a:lnL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9"/>
                        </a:lnSpc>
                        <a:defRPr/>
                      </a:pPr>
                      <a:r>
                        <a:rPr lang="en-US" sz="1963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0.9392</a:t>
                      </a:r>
                      <a:endParaRPr lang="en-US" sz="1100"/>
                    </a:p>
                  </a:txBody>
                  <a:tcPr marL="155879" marR="155879" marT="155879" marB="155879" anchor="ctr">
                    <a:lnL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9"/>
                        </a:lnSpc>
                        <a:defRPr/>
                      </a:pPr>
                      <a:r>
                        <a:rPr lang="en-US" sz="1963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0.9217</a:t>
                      </a:r>
                      <a:endParaRPr lang="en-US" sz="1100"/>
                    </a:p>
                  </a:txBody>
                  <a:tcPr marL="155879" marR="155879" marT="155879" marB="155879" anchor="ctr">
                    <a:lnL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9"/>
                        </a:lnSpc>
                        <a:defRPr/>
                      </a:pPr>
                      <a:r>
                        <a:rPr lang="en-US" sz="1963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0.8863</a:t>
                      </a:r>
                      <a:endParaRPr lang="en-US" sz="1100"/>
                    </a:p>
                  </a:txBody>
                  <a:tcPr marL="155879" marR="155879" marT="155879" marB="155879" anchor="ctr">
                    <a:lnL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1761">
                <a:tc>
                  <a:txBody>
                    <a:bodyPr/>
                    <a:lstStyle/>
                    <a:p>
                      <a:pPr algn="ctr">
                        <a:lnSpc>
                          <a:spcPts val="2749"/>
                        </a:lnSpc>
                        <a:defRPr/>
                      </a:pPr>
                      <a:r>
                        <a:rPr lang="en-US" sz="1963" b="1" dirty="0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Mean IoU</a:t>
                      </a:r>
                      <a:r>
                        <a:rPr lang="en-US" sz="1963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endParaRPr lang="en-US" sz="1100" dirty="0"/>
                    </a:p>
                  </a:txBody>
                  <a:tcPr marL="155879" marR="155879" marT="155879" marB="155879" anchor="ctr">
                    <a:lnL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9"/>
                        </a:lnSpc>
                        <a:defRPr/>
                      </a:pPr>
                      <a:r>
                        <a:rPr lang="en-US" sz="1963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0.6454</a:t>
                      </a:r>
                      <a:endParaRPr lang="en-US" sz="1100"/>
                    </a:p>
                  </a:txBody>
                  <a:tcPr marL="155879" marR="155879" marT="155879" marB="155879" anchor="ctr">
                    <a:lnL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9"/>
                        </a:lnSpc>
                        <a:defRPr/>
                      </a:pPr>
                      <a:r>
                        <a:rPr lang="en-US" sz="1963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0.6356</a:t>
                      </a:r>
                      <a:endParaRPr lang="en-US" sz="1100"/>
                    </a:p>
                  </a:txBody>
                  <a:tcPr marL="155879" marR="155879" marT="155879" marB="155879" anchor="ctr">
                    <a:lnL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9"/>
                        </a:lnSpc>
                        <a:defRPr/>
                      </a:pPr>
                      <a:r>
                        <a:rPr lang="en-US" sz="1963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0.5726</a:t>
                      </a:r>
                      <a:endParaRPr lang="en-US" sz="1100" dirty="0"/>
                    </a:p>
                  </a:txBody>
                  <a:tcPr marL="155879" marR="155879" marT="155879" marB="155879" anchor="ctr">
                    <a:lnL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6895" y="599255"/>
            <a:ext cx="8487105" cy="64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39"/>
              </a:lnSpc>
              <a:spcBef>
                <a:spcPct val="0"/>
              </a:spcBef>
            </a:pPr>
            <a:r>
              <a:rPr lang="en-US" sz="3999" b="1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CONCLUSIONS</a:t>
            </a:r>
          </a:p>
        </p:txBody>
      </p:sp>
      <p:sp>
        <p:nvSpPr>
          <p:cNvPr id="3" name="Freeform 3"/>
          <p:cNvSpPr/>
          <p:nvPr/>
        </p:nvSpPr>
        <p:spPr>
          <a:xfrm>
            <a:off x="16698770" y="8811973"/>
            <a:ext cx="1589230" cy="1589230"/>
          </a:xfrm>
          <a:custGeom>
            <a:avLst/>
            <a:gdLst/>
            <a:ahLst/>
            <a:cxnLst/>
            <a:rect l="l" t="t" r="r" b="b"/>
            <a:pathLst>
              <a:path w="1589230" h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58838" y="1448250"/>
            <a:ext cx="4811911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remarks from our study: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6895" y="2115636"/>
            <a:ext cx="12960062" cy="243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8731" lvl="1" indent="-254366" algn="l">
              <a:lnSpc>
                <a:spcPts val="3298"/>
              </a:lnSpc>
              <a:buFont typeface="Arial"/>
              <a:buChar char="•"/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achieved promising results in identifying oil spill regions.</a:t>
            </a:r>
          </a:p>
          <a:p>
            <a:pPr marL="508731" lvl="1" indent="-254366" algn="l">
              <a:lnSpc>
                <a:spcPts val="3298"/>
              </a:lnSpc>
              <a:buFont typeface="Arial"/>
              <a:buChar char="•"/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DeepLabv3+ proved to be the most suitable model for the task among those evaluated, guaranteeeing the best trade-offs between accuracy and efficiency</a:t>
            </a:r>
          </a:p>
          <a:p>
            <a:pPr marL="508731" lvl="1" indent="-254366" algn="l">
              <a:lnSpc>
                <a:spcPts val="3298"/>
              </a:lnSpc>
              <a:buFont typeface="Arial"/>
              <a:buChar char="•"/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Challenges in segmenting underrepresented classes, particularly ships.</a:t>
            </a:r>
          </a:p>
          <a:p>
            <a:pPr marL="508731" lvl="1" indent="-254366" algn="l">
              <a:lnSpc>
                <a:spcPts val="3298"/>
              </a:lnSpc>
              <a:spcBef>
                <a:spcPct val="0"/>
              </a:spcBef>
              <a:buFont typeface="Arial"/>
              <a:buChar char="•"/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Targeted cropping emphasized relevant features, leading to faster training convergence, without significantly compromising performance.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6895" y="4890770"/>
            <a:ext cx="2972693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Future Directions: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6895" y="5558155"/>
            <a:ext cx="12960062" cy="2845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8731" lvl="1" indent="-254366" algn="l">
              <a:lnSpc>
                <a:spcPts val="3298"/>
              </a:lnSpc>
              <a:buFont typeface="Arial"/>
              <a:buChar char="•"/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Noise Reduction: Develop advanced despeckling techniques for addressing the inherent noise present in SAR imagery.</a:t>
            </a:r>
          </a:p>
          <a:p>
            <a:pPr marL="508731" lvl="1" indent="-254366" algn="l">
              <a:lnSpc>
                <a:spcPts val="3298"/>
              </a:lnSpc>
              <a:buFont typeface="Arial"/>
              <a:buChar char="•"/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Class Imbalance: Develop synthetic data to address underrepresented categories.</a:t>
            </a:r>
          </a:p>
          <a:p>
            <a:pPr marL="508731" lvl="1" indent="-254366" algn="l">
              <a:lnSpc>
                <a:spcPts val="3298"/>
              </a:lnSpc>
              <a:buFont typeface="Arial"/>
              <a:buChar char="•"/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Hybrid Approaches: Combine CNNs with transformers for more robust solutions.</a:t>
            </a:r>
          </a:p>
          <a:p>
            <a:pPr marL="508731" lvl="1" indent="-254366" algn="l">
              <a:lnSpc>
                <a:spcPts val="3298"/>
              </a:lnSpc>
              <a:spcBef>
                <a:spcPct val="0"/>
              </a:spcBef>
              <a:buFont typeface="Arial"/>
              <a:buChar char="•"/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Open Source development: We advocate for the creation of an open source, foundational dataset of SAR imagery to address current challenges and fostering research in the field of oil spill detection. 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-10800000">
            <a:off x="13616956" y="1216732"/>
            <a:ext cx="7462406" cy="7462376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 flipH="1"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0" y="3175025"/>
                  </a:moveTo>
                  <a:cubicBezTo>
                    <a:pt x="0" y="4928451"/>
                    <a:pt x="1421524" y="6349974"/>
                    <a:pt x="3175000" y="6349974"/>
                  </a:cubicBezTo>
                  <a:cubicBezTo>
                    <a:pt x="4928502" y="6349974"/>
                    <a:pt x="6350000" y="4928451"/>
                    <a:pt x="6350000" y="3175025"/>
                  </a:cubicBezTo>
                  <a:cubicBezTo>
                    <a:pt x="6350000" y="1421511"/>
                    <a:pt x="4928502" y="0"/>
                    <a:pt x="3175000" y="0"/>
                  </a:cubicBezTo>
                  <a:cubicBezTo>
                    <a:pt x="1421499" y="0"/>
                    <a:pt x="0" y="1421511"/>
                    <a:pt x="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6691" r="-856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43241" y="2856600"/>
            <a:ext cx="8882648" cy="2572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7"/>
              </a:lnSpc>
            </a:pPr>
            <a:r>
              <a:rPr lang="en-US" sz="8849" b="1" spc="88" dirty="0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Thank you for your attention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2500969" y="1028700"/>
            <a:ext cx="8371329" cy="8371296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0" y="3175025"/>
                  </a:moveTo>
                  <a:cubicBezTo>
                    <a:pt x="0" y="4928451"/>
                    <a:pt x="1421524" y="6349974"/>
                    <a:pt x="3175000" y="6349974"/>
                  </a:cubicBezTo>
                  <a:cubicBezTo>
                    <a:pt x="4928502" y="6349974"/>
                    <a:pt x="6350000" y="4928451"/>
                    <a:pt x="6350000" y="3175025"/>
                  </a:cubicBezTo>
                  <a:cubicBezTo>
                    <a:pt x="6350000" y="1421511"/>
                    <a:pt x="4928502" y="0"/>
                    <a:pt x="3175000" y="0"/>
                  </a:cubicBezTo>
                  <a:cubicBezTo>
                    <a:pt x="1421499" y="0"/>
                    <a:pt x="0" y="1421511"/>
                    <a:pt x="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1255" r="-1125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6698770" y="8811973"/>
            <a:ext cx="1589230" cy="1589230"/>
          </a:xfrm>
          <a:custGeom>
            <a:avLst/>
            <a:gdLst/>
            <a:ahLst/>
            <a:cxnLst/>
            <a:rect l="l" t="t" r="r" b="b"/>
            <a:pathLst>
              <a:path w="1589230" h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477000" y="5662922"/>
            <a:ext cx="4468713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9"/>
              </a:lnSpc>
              <a:spcBef>
                <a:spcPct val="0"/>
              </a:spcBef>
            </a:pPr>
            <a:r>
              <a:rPr lang="en-US" sz="3833" spc="114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Any questions?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42766" y="6541246"/>
            <a:ext cx="4468713" cy="135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b="1" spc="72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Bianca Bartoli - s322799</a:t>
            </a:r>
          </a:p>
          <a:p>
            <a:pPr algn="l">
              <a:lnSpc>
                <a:spcPts val="3600"/>
              </a:lnSpc>
            </a:pPr>
            <a:r>
              <a:rPr lang="en-US" sz="2400" b="1" spc="72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Carlo Marra - s334220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b="1" spc="72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Alessandro Valenti - s328131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42766" y="8107156"/>
            <a:ext cx="7303145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u="sng" spc="72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  <a:hlinkClick r:id="rId4" tooltip="https://github.com/adsp-polito/2024-P11-SAR"/>
              </a:rPr>
              <a:t>For further information, visit our GitHub repository!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555" b="-22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913248" y="3872710"/>
            <a:ext cx="11129613" cy="296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789"/>
              </a:lnSpc>
            </a:pPr>
            <a:r>
              <a:rPr lang="en-US" sz="8999" b="1" spc="26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RESEARCH</a:t>
            </a:r>
          </a:p>
          <a:p>
            <a:pPr marL="0" lvl="0" indent="0" algn="r">
              <a:lnSpc>
                <a:spcPts val="11789"/>
              </a:lnSpc>
              <a:spcBef>
                <a:spcPct val="0"/>
              </a:spcBef>
            </a:pPr>
            <a:r>
              <a:rPr lang="en-US" sz="8999" b="1" spc="26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QUESTIONS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63560" y="2415934"/>
            <a:ext cx="1913600" cy="6356958"/>
          </a:xfrm>
          <a:custGeom>
            <a:avLst/>
            <a:gdLst/>
            <a:ahLst/>
            <a:cxnLst/>
            <a:rect l="l" t="t" r="r" b="b"/>
            <a:pathLst>
              <a:path w="1913600" h="6356958">
                <a:moveTo>
                  <a:pt x="0" y="0"/>
                </a:moveTo>
                <a:lnTo>
                  <a:pt x="1913600" y="0"/>
                </a:lnTo>
                <a:lnTo>
                  <a:pt x="191360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21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98770" y="8811973"/>
            <a:ext cx="1589230" cy="1589230"/>
          </a:xfrm>
          <a:custGeom>
            <a:avLst/>
            <a:gdLst/>
            <a:ahLst/>
            <a:cxnLst/>
            <a:rect l="l" t="t" r="r" b="b"/>
            <a:pathLst>
              <a:path w="1589230" h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5885038" y="8024632"/>
            <a:ext cx="6231103" cy="982419"/>
            <a:chOff x="0" y="0"/>
            <a:chExt cx="1641114" cy="2587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41114" cy="258744"/>
            </a:xfrm>
            <a:custGeom>
              <a:avLst/>
              <a:gdLst/>
              <a:ahLst/>
              <a:cxnLst/>
              <a:rect l="l" t="t" r="r" b="b"/>
              <a:pathLst>
                <a:path w="1641114" h="258744">
                  <a:moveTo>
                    <a:pt x="63366" y="0"/>
                  </a:moveTo>
                  <a:lnTo>
                    <a:pt x="1577748" y="0"/>
                  </a:lnTo>
                  <a:cubicBezTo>
                    <a:pt x="1594554" y="0"/>
                    <a:pt x="1610671" y="6676"/>
                    <a:pt x="1622554" y="18559"/>
                  </a:cubicBezTo>
                  <a:cubicBezTo>
                    <a:pt x="1634438" y="30443"/>
                    <a:pt x="1641114" y="46560"/>
                    <a:pt x="1641114" y="63366"/>
                  </a:cubicBezTo>
                  <a:lnTo>
                    <a:pt x="1641114" y="195378"/>
                  </a:lnTo>
                  <a:cubicBezTo>
                    <a:pt x="1641114" y="230374"/>
                    <a:pt x="1612744" y="258744"/>
                    <a:pt x="1577748" y="258744"/>
                  </a:cubicBezTo>
                  <a:lnTo>
                    <a:pt x="63366" y="258744"/>
                  </a:lnTo>
                  <a:cubicBezTo>
                    <a:pt x="28370" y="258744"/>
                    <a:pt x="0" y="230374"/>
                    <a:pt x="0" y="195378"/>
                  </a:cubicBezTo>
                  <a:lnTo>
                    <a:pt x="0" y="63366"/>
                  </a:lnTo>
                  <a:cubicBezTo>
                    <a:pt x="0" y="28370"/>
                    <a:pt x="28370" y="0"/>
                    <a:pt x="63366" y="0"/>
                  </a:cubicBezTo>
                  <a:close/>
                </a:path>
              </a:pathLst>
            </a:custGeom>
            <a:solidFill>
              <a:srgbClr val="70AAC6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641114" cy="306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58"/>
                </a:lnSpc>
              </a:pPr>
              <a:r>
                <a:rPr lang="en-US" sz="2756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ACCURATE AND FAST MODEL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8095835" y="4759603"/>
            <a:ext cx="1809508" cy="1705461"/>
          </a:xfrm>
          <a:custGeom>
            <a:avLst/>
            <a:gdLst/>
            <a:ahLst/>
            <a:cxnLst/>
            <a:rect l="l" t="t" r="r" b="b"/>
            <a:pathLst>
              <a:path w="1809508" h="1705461">
                <a:moveTo>
                  <a:pt x="0" y="0"/>
                </a:moveTo>
                <a:lnTo>
                  <a:pt x="1809509" y="0"/>
                </a:lnTo>
                <a:lnTo>
                  <a:pt x="1809509" y="1705461"/>
                </a:lnTo>
                <a:lnTo>
                  <a:pt x="0" y="1705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650973" y="4651101"/>
            <a:ext cx="1920862" cy="1922464"/>
          </a:xfrm>
          <a:custGeom>
            <a:avLst/>
            <a:gdLst/>
            <a:ahLst/>
            <a:cxnLst/>
            <a:rect l="l" t="t" r="r" b="b"/>
            <a:pathLst>
              <a:path w="1920862" h="1922464">
                <a:moveTo>
                  <a:pt x="0" y="0"/>
                </a:moveTo>
                <a:lnTo>
                  <a:pt x="1920862" y="0"/>
                </a:lnTo>
                <a:lnTo>
                  <a:pt x="1920862" y="1922465"/>
                </a:lnTo>
                <a:lnTo>
                  <a:pt x="0" y="19224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429344" y="4689305"/>
            <a:ext cx="1810216" cy="1810216"/>
          </a:xfrm>
          <a:custGeom>
            <a:avLst/>
            <a:gdLst/>
            <a:ahLst/>
            <a:cxnLst/>
            <a:rect l="l" t="t" r="r" b="b"/>
            <a:pathLst>
              <a:path w="1810216" h="1810216">
                <a:moveTo>
                  <a:pt x="0" y="0"/>
                </a:moveTo>
                <a:lnTo>
                  <a:pt x="1810216" y="0"/>
                </a:lnTo>
                <a:lnTo>
                  <a:pt x="1810216" y="1810216"/>
                </a:lnTo>
                <a:lnTo>
                  <a:pt x="0" y="18102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28700" y="4679163"/>
            <a:ext cx="2102919" cy="1866340"/>
          </a:xfrm>
          <a:custGeom>
            <a:avLst/>
            <a:gdLst/>
            <a:ahLst/>
            <a:cxnLst/>
            <a:rect l="l" t="t" r="r" b="b"/>
            <a:pathLst>
              <a:path w="2102919" h="1866340">
                <a:moveTo>
                  <a:pt x="0" y="0"/>
                </a:moveTo>
                <a:lnTo>
                  <a:pt x="2102919" y="0"/>
                </a:lnTo>
                <a:lnTo>
                  <a:pt x="2102919" y="1866341"/>
                </a:lnTo>
                <a:lnTo>
                  <a:pt x="0" y="1866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379730"/>
            <a:ext cx="5892501" cy="64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39"/>
              </a:lnSpc>
              <a:spcBef>
                <a:spcPct val="0"/>
              </a:spcBef>
            </a:pPr>
            <a:r>
              <a:rPr lang="en-US" sz="3999" b="1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OBJECTIVE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07943" y="1577118"/>
            <a:ext cx="3424833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b="1" spc="65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Maria</a:t>
            </a:r>
          </a:p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spc="65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Environmental Supervisor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52806" y="1743374"/>
            <a:ext cx="11473994" cy="2012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5"/>
              </a:lnSpc>
            </a:pPr>
            <a:r>
              <a:rPr lang="en-US" sz="2190" spc="6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Current monitoring systems, such as CleanSeaNet deployed by the European Union, lack AI-based solutions for detecting and pinpointing oil spills.</a:t>
            </a:r>
          </a:p>
          <a:p>
            <a:pPr algn="l">
              <a:lnSpc>
                <a:spcPts val="3285"/>
              </a:lnSpc>
            </a:pPr>
            <a:endParaRPr lang="en-US" sz="2190" spc="65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l">
              <a:lnSpc>
                <a:spcPts val="3285"/>
              </a:lnSpc>
            </a:pPr>
            <a:r>
              <a:rPr lang="en-US" sz="2190" spc="6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Our objective is to investigate the potential usage of Segmentation models to improve both the effectiveness and the responsiveness of the monitoring systems.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356029" y="5355659"/>
            <a:ext cx="1028244" cy="513348"/>
            <a:chOff x="0" y="0"/>
            <a:chExt cx="1403886" cy="7008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03886" cy="700887"/>
            </a:xfrm>
            <a:custGeom>
              <a:avLst/>
              <a:gdLst/>
              <a:ahLst/>
              <a:cxnLst/>
              <a:rect l="l" t="t" r="r" b="b"/>
              <a:pathLst>
                <a:path w="1403886" h="700887">
                  <a:moveTo>
                    <a:pt x="1403886" y="350443"/>
                  </a:moveTo>
                  <a:lnTo>
                    <a:pt x="997486" y="0"/>
                  </a:lnTo>
                  <a:lnTo>
                    <a:pt x="997486" y="203200"/>
                  </a:lnTo>
                  <a:lnTo>
                    <a:pt x="0" y="203200"/>
                  </a:lnTo>
                  <a:lnTo>
                    <a:pt x="0" y="497687"/>
                  </a:lnTo>
                  <a:lnTo>
                    <a:pt x="997486" y="497687"/>
                  </a:lnTo>
                  <a:lnTo>
                    <a:pt x="997486" y="700887"/>
                  </a:lnTo>
                  <a:lnTo>
                    <a:pt x="1403886" y="3504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27000"/>
              <a:ext cx="1302286" cy="370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838535" y="5355659"/>
            <a:ext cx="1028244" cy="513348"/>
            <a:chOff x="0" y="0"/>
            <a:chExt cx="1403886" cy="70088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03886" cy="700887"/>
            </a:xfrm>
            <a:custGeom>
              <a:avLst/>
              <a:gdLst/>
              <a:ahLst/>
              <a:cxnLst/>
              <a:rect l="l" t="t" r="r" b="b"/>
              <a:pathLst>
                <a:path w="1403886" h="700887">
                  <a:moveTo>
                    <a:pt x="1403886" y="350443"/>
                  </a:moveTo>
                  <a:lnTo>
                    <a:pt x="997486" y="0"/>
                  </a:lnTo>
                  <a:lnTo>
                    <a:pt x="997486" y="203200"/>
                  </a:lnTo>
                  <a:lnTo>
                    <a:pt x="0" y="203200"/>
                  </a:lnTo>
                  <a:lnTo>
                    <a:pt x="0" y="497687"/>
                  </a:lnTo>
                  <a:lnTo>
                    <a:pt x="997486" y="497687"/>
                  </a:lnTo>
                  <a:lnTo>
                    <a:pt x="997486" y="700887"/>
                  </a:lnTo>
                  <a:lnTo>
                    <a:pt x="1403886" y="3504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27000"/>
              <a:ext cx="1302286" cy="370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72044" y="5337739"/>
            <a:ext cx="1028244" cy="513348"/>
            <a:chOff x="0" y="0"/>
            <a:chExt cx="1403886" cy="70088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03886" cy="700887"/>
            </a:xfrm>
            <a:custGeom>
              <a:avLst/>
              <a:gdLst/>
              <a:ahLst/>
              <a:cxnLst/>
              <a:rect l="l" t="t" r="r" b="b"/>
              <a:pathLst>
                <a:path w="1403886" h="700887">
                  <a:moveTo>
                    <a:pt x="1403886" y="350443"/>
                  </a:moveTo>
                  <a:lnTo>
                    <a:pt x="997486" y="0"/>
                  </a:lnTo>
                  <a:lnTo>
                    <a:pt x="997486" y="203200"/>
                  </a:lnTo>
                  <a:lnTo>
                    <a:pt x="0" y="203200"/>
                  </a:lnTo>
                  <a:lnTo>
                    <a:pt x="0" y="497687"/>
                  </a:lnTo>
                  <a:lnTo>
                    <a:pt x="997486" y="497687"/>
                  </a:lnTo>
                  <a:lnTo>
                    <a:pt x="997486" y="700887"/>
                  </a:lnTo>
                  <a:lnTo>
                    <a:pt x="1403886" y="3504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27000"/>
              <a:ext cx="1302286" cy="370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8486467" y="7006185"/>
            <a:ext cx="1028244" cy="513348"/>
            <a:chOff x="0" y="0"/>
            <a:chExt cx="1403886" cy="70088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03886" cy="700887"/>
            </a:xfrm>
            <a:custGeom>
              <a:avLst/>
              <a:gdLst/>
              <a:ahLst/>
              <a:cxnLst/>
              <a:rect l="l" t="t" r="r" b="b"/>
              <a:pathLst>
                <a:path w="1403886" h="700887">
                  <a:moveTo>
                    <a:pt x="1403886" y="350443"/>
                  </a:moveTo>
                  <a:lnTo>
                    <a:pt x="997486" y="0"/>
                  </a:lnTo>
                  <a:lnTo>
                    <a:pt x="997486" y="203200"/>
                  </a:lnTo>
                  <a:lnTo>
                    <a:pt x="0" y="203200"/>
                  </a:lnTo>
                  <a:lnTo>
                    <a:pt x="0" y="497687"/>
                  </a:lnTo>
                  <a:lnTo>
                    <a:pt x="997486" y="497687"/>
                  </a:lnTo>
                  <a:lnTo>
                    <a:pt x="997486" y="700887"/>
                  </a:lnTo>
                  <a:lnTo>
                    <a:pt x="1403886" y="3504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27000"/>
              <a:ext cx="1302286" cy="370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 flipV="1">
            <a:off x="13239560" y="2415934"/>
            <a:ext cx="1524000" cy="3178479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>
            <a:off x="13239560" y="5594413"/>
            <a:ext cx="1559574" cy="3178479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29932"/>
            <a:ext cx="1258282" cy="1258282"/>
          </a:xfrm>
          <a:custGeom>
            <a:avLst/>
            <a:gdLst/>
            <a:ahLst/>
            <a:cxnLst/>
            <a:rect l="l" t="t" r="r" b="b"/>
            <a:pathLst>
              <a:path w="1258282" h="1258282">
                <a:moveTo>
                  <a:pt x="0" y="0"/>
                </a:moveTo>
                <a:lnTo>
                  <a:pt x="1258282" y="0"/>
                </a:lnTo>
                <a:lnTo>
                  <a:pt x="1258282" y="1258282"/>
                </a:lnTo>
                <a:lnTo>
                  <a:pt x="0" y="1258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41668" y="4529239"/>
            <a:ext cx="1305547" cy="1184784"/>
          </a:xfrm>
          <a:custGeom>
            <a:avLst/>
            <a:gdLst/>
            <a:ahLst/>
            <a:cxnLst/>
            <a:rect l="l" t="t" r="r" b="b"/>
            <a:pathLst>
              <a:path w="1305547" h="1184784">
                <a:moveTo>
                  <a:pt x="0" y="0"/>
                </a:moveTo>
                <a:lnTo>
                  <a:pt x="1305547" y="0"/>
                </a:lnTo>
                <a:lnTo>
                  <a:pt x="1305547" y="1184783"/>
                </a:lnTo>
                <a:lnTo>
                  <a:pt x="0" y="1184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41668" y="7539342"/>
            <a:ext cx="1279611" cy="1272631"/>
          </a:xfrm>
          <a:custGeom>
            <a:avLst/>
            <a:gdLst/>
            <a:ahLst/>
            <a:cxnLst/>
            <a:rect l="l" t="t" r="r" b="b"/>
            <a:pathLst>
              <a:path w="1279611" h="1272631">
                <a:moveTo>
                  <a:pt x="0" y="0"/>
                </a:moveTo>
                <a:lnTo>
                  <a:pt x="1279611" y="0"/>
                </a:lnTo>
                <a:lnTo>
                  <a:pt x="1279611" y="1272631"/>
                </a:lnTo>
                <a:lnTo>
                  <a:pt x="0" y="12726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857477" y="914400"/>
            <a:ext cx="3101687" cy="714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  <a:spcBef>
                <a:spcPct val="0"/>
              </a:spcBef>
            </a:pPr>
            <a:r>
              <a:rPr lang="en-US" sz="3999" b="1" spc="11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ACCURACY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57477" y="4207229"/>
            <a:ext cx="6860371" cy="714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  <a:spcBef>
                <a:spcPct val="0"/>
              </a:spcBef>
            </a:pPr>
            <a:r>
              <a:rPr lang="en-US" sz="3999" b="1" spc="11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TRAINING TECHNIQUES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57477" y="7010709"/>
            <a:ext cx="7917879" cy="714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  <a:spcBef>
                <a:spcPct val="0"/>
              </a:spcBef>
            </a:pPr>
            <a:r>
              <a:rPr lang="en-US" sz="3999" b="1" spc="11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COMPUTATIONAL EFFICIENCY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47952" y="1770045"/>
            <a:ext cx="10334703" cy="1611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spc="65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Which ML model provides the best performance for oil spill segmentation in SAR images (IoU)?</a:t>
            </a:r>
          </a:p>
          <a:p>
            <a:pPr marL="474979" lvl="1" indent="-237490" algn="l">
              <a:lnSpc>
                <a:spcPts val="3299"/>
              </a:lnSpc>
              <a:buFont typeface="Arial"/>
              <a:buChar char="•"/>
            </a:pPr>
            <a:r>
              <a:rPr lang="en-US" sz="2199" spc="65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How does IoU performance vary across different classes?</a:t>
            </a:r>
          </a:p>
          <a:p>
            <a:pPr marL="474979" lvl="1" indent="-237490" algn="l">
              <a:lnSpc>
                <a:spcPts val="3299"/>
              </a:lnSpc>
              <a:buFont typeface="Arial"/>
              <a:buChar char="•"/>
            </a:pPr>
            <a:r>
              <a:rPr lang="en-US" sz="2199" spc="65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Are certain models better at distinguishing ships, oil spills, or look-alikes?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57477" y="5064481"/>
            <a:ext cx="10334703" cy="120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spc="6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What kind of techniques on the dataset influence the detection of oil spills?</a:t>
            </a:r>
          </a:p>
          <a:p>
            <a:pPr marL="474979" lvl="1" indent="-237490" algn="l">
              <a:lnSpc>
                <a:spcPts val="3299"/>
              </a:lnSpc>
              <a:buFont typeface="Arial"/>
              <a:buChar char="•"/>
            </a:pPr>
            <a:r>
              <a:rPr lang="en-US" sz="2199" spc="6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Which techniques lead to more effective oil spill detection?</a:t>
            </a:r>
          </a:p>
          <a:p>
            <a:pPr marL="474979" lvl="1" indent="-237490" algn="l">
              <a:lnSpc>
                <a:spcPts val="3299"/>
              </a:lnSpc>
              <a:buFont typeface="Arial"/>
              <a:buChar char="•"/>
            </a:pPr>
            <a:r>
              <a:rPr lang="en-US" sz="2199" spc="6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Which strategy help the model achieve faster convergence?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57477" y="7867960"/>
            <a:ext cx="10334703" cy="120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spc="6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Balancing accuracy and efficiency:</a:t>
            </a:r>
          </a:p>
          <a:p>
            <a:pPr marL="474979" lvl="1" indent="-237490" algn="l">
              <a:lnSpc>
                <a:spcPts val="3299"/>
              </a:lnSpc>
              <a:buFont typeface="Arial"/>
              <a:buChar char="•"/>
            </a:pPr>
            <a:r>
              <a:rPr lang="en-US" sz="2199" spc="6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What are the trade-offs?</a:t>
            </a:r>
          </a:p>
          <a:p>
            <a:pPr marL="474979" lvl="1" indent="-237490" algn="l">
              <a:lnSpc>
                <a:spcPts val="3299"/>
              </a:lnSpc>
              <a:buFont typeface="Arial"/>
              <a:buChar char="•"/>
            </a:pPr>
            <a:r>
              <a:rPr lang="en-US" sz="2199" spc="6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Can lightweight models achieve competitive accuracy?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698770" y="8811973"/>
            <a:ext cx="1589230" cy="1589230"/>
          </a:xfrm>
          <a:custGeom>
            <a:avLst/>
            <a:gdLst/>
            <a:ahLst/>
            <a:cxnLst/>
            <a:rect l="l" t="t" r="r" b="b"/>
            <a:pathLst>
              <a:path w="1589230" h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4102335" y="0"/>
            <a:ext cx="8371329" cy="8371296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 flipV="1"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4949"/>
                  </a:moveTo>
                  <a:cubicBezTo>
                    <a:pt x="6350000" y="1421523"/>
                    <a:pt x="4928476" y="0"/>
                    <a:pt x="3175000" y="0"/>
                  </a:cubicBezTo>
                  <a:cubicBezTo>
                    <a:pt x="1421498" y="0"/>
                    <a:pt x="0" y="1421524"/>
                    <a:pt x="0" y="3174949"/>
                  </a:cubicBezTo>
                  <a:cubicBezTo>
                    <a:pt x="0" y="4928463"/>
                    <a:pt x="1421498" y="6349974"/>
                    <a:pt x="3175000" y="6349974"/>
                  </a:cubicBezTo>
                  <a:cubicBezTo>
                    <a:pt x="4928501" y="6349974"/>
                    <a:pt x="6350000" y="4928463"/>
                    <a:pt x="6350000" y="3174949"/>
                  </a:cubicBezTo>
                  <a:close/>
                </a:path>
              </a:pathLst>
            </a:custGeom>
            <a:blipFill>
              <a:blip r:embed="rId9"/>
              <a:stretch>
                <a:fillRect t="-18965" b="-189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555" b="-22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913248" y="3872710"/>
            <a:ext cx="11129613" cy="296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789"/>
              </a:lnSpc>
            </a:pPr>
            <a:r>
              <a:rPr lang="en-US" sz="8999" b="1" spc="26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DATASET</a:t>
            </a:r>
          </a:p>
          <a:p>
            <a:pPr marL="0" lvl="0" indent="0" algn="r">
              <a:lnSpc>
                <a:spcPts val="11789"/>
              </a:lnSpc>
              <a:spcBef>
                <a:spcPct val="0"/>
              </a:spcBef>
            </a:pPr>
            <a:r>
              <a:rPr lang="en-US" sz="8999" b="1" spc="26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EXPLORATION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98770" y="8811973"/>
            <a:ext cx="1589230" cy="1589230"/>
          </a:xfrm>
          <a:custGeom>
            <a:avLst/>
            <a:gdLst/>
            <a:ahLst/>
            <a:cxnLst/>
            <a:rect l="l" t="t" r="r" b="b"/>
            <a:pathLst>
              <a:path w="1589230" h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07211" y="2372948"/>
            <a:ext cx="5450696" cy="2834362"/>
          </a:xfrm>
          <a:custGeom>
            <a:avLst/>
            <a:gdLst/>
            <a:ahLst/>
            <a:cxnLst/>
            <a:rect l="l" t="t" r="r" b="b"/>
            <a:pathLst>
              <a:path w="5450696" h="2834362">
                <a:moveTo>
                  <a:pt x="0" y="0"/>
                </a:moveTo>
                <a:lnTo>
                  <a:pt x="5450696" y="0"/>
                </a:lnTo>
                <a:lnTo>
                  <a:pt x="5450696" y="2834363"/>
                </a:lnTo>
                <a:lnTo>
                  <a:pt x="0" y="2834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357907" y="2372948"/>
            <a:ext cx="5450696" cy="2834362"/>
          </a:xfrm>
          <a:custGeom>
            <a:avLst/>
            <a:gdLst/>
            <a:ahLst/>
            <a:cxnLst/>
            <a:rect l="l" t="t" r="r" b="b"/>
            <a:pathLst>
              <a:path w="5450696" h="2834362">
                <a:moveTo>
                  <a:pt x="0" y="0"/>
                </a:moveTo>
                <a:lnTo>
                  <a:pt x="5450697" y="0"/>
                </a:lnTo>
                <a:lnTo>
                  <a:pt x="5450697" y="2834363"/>
                </a:lnTo>
                <a:lnTo>
                  <a:pt x="0" y="2834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140" y="7060572"/>
            <a:ext cx="3627418" cy="3226428"/>
          </a:xfrm>
          <a:custGeom>
            <a:avLst/>
            <a:gdLst/>
            <a:ahLst/>
            <a:cxnLst/>
            <a:rect l="l" t="t" r="r" b="b"/>
            <a:pathLst>
              <a:path w="3627418" h="3226428">
                <a:moveTo>
                  <a:pt x="0" y="0"/>
                </a:moveTo>
                <a:lnTo>
                  <a:pt x="3627419" y="0"/>
                </a:lnTo>
                <a:lnTo>
                  <a:pt x="3627419" y="3226428"/>
                </a:lnTo>
                <a:lnTo>
                  <a:pt x="0" y="32264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4" b="-1271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7899713" y="8122777"/>
            <a:ext cx="410719" cy="4107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08604" y="2372948"/>
            <a:ext cx="5450696" cy="2834362"/>
            <a:chOff x="0" y="0"/>
            <a:chExt cx="7267595" cy="37791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67595" cy="3779150"/>
            </a:xfrm>
            <a:custGeom>
              <a:avLst/>
              <a:gdLst/>
              <a:ahLst/>
              <a:cxnLst/>
              <a:rect l="l" t="t" r="r" b="b"/>
              <a:pathLst>
                <a:path w="7267595" h="3779150">
                  <a:moveTo>
                    <a:pt x="0" y="0"/>
                  </a:moveTo>
                  <a:lnTo>
                    <a:pt x="7267595" y="0"/>
                  </a:lnTo>
                  <a:lnTo>
                    <a:pt x="7267595" y="3779150"/>
                  </a:lnTo>
                  <a:lnTo>
                    <a:pt x="0" y="3779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1999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633798" y="2338173"/>
              <a:ext cx="381679" cy="563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2400" b="1" spc="7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566274" y="864572"/>
              <a:ext cx="266303" cy="563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2400" b="1" spc="7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69918" y="2969642"/>
              <a:ext cx="266303" cy="563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2400" b="1" spc="7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735881" y="2196099"/>
              <a:ext cx="266303" cy="563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2400" b="1" spc="7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3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192435" y="105807"/>
              <a:ext cx="266303" cy="563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2400" b="1" spc="7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4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899713" y="6479900"/>
            <a:ext cx="410719" cy="41071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899713" y="7301338"/>
            <a:ext cx="410719" cy="41071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899713" y="6890619"/>
            <a:ext cx="410719" cy="41071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899713" y="7712057"/>
            <a:ext cx="410719" cy="410719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4C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405322" y="5455089"/>
            <a:ext cx="2454473" cy="39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314" i="1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Original SAR image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27159" y="5455089"/>
            <a:ext cx="2479377" cy="39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314" i="1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Ground truth mask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278066" y="5455089"/>
            <a:ext cx="2511772" cy="39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314" i="1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Explicit labels mask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182850" y="7234663"/>
            <a:ext cx="1377330" cy="40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200" spc="66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Look-alike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097818" y="6802782"/>
            <a:ext cx="1158526" cy="382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200" spc="66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Oil Spill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193954" y="8054568"/>
            <a:ext cx="679996" cy="40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200" spc="66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Land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116106" y="7672284"/>
            <a:ext cx="732336" cy="382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200" spc="66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Ship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062227" y="6403319"/>
            <a:ext cx="1781406" cy="382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200" spc="66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Sea Surface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457084" y="6403319"/>
            <a:ext cx="410719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b="1" spc="7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0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457084" y="6806799"/>
            <a:ext cx="410719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b="1" spc="7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1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457084" y="8023716"/>
            <a:ext cx="410719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b="1" spc="7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4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457084" y="7635477"/>
            <a:ext cx="410719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b="1" spc="7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3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457084" y="7225518"/>
            <a:ext cx="410719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b="1" spc="7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2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494910" y="530813"/>
            <a:ext cx="7176691" cy="135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7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Images are taken by the ESA Satellite Sentinel-1</a:t>
            </a:r>
          </a:p>
          <a:p>
            <a:pPr algn="ctr">
              <a:lnSpc>
                <a:spcPts val="3600"/>
              </a:lnSpc>
            </a:pPr>
            <a:r>
              <a:rPr lang="en-US" sz="2400" spc="7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All images have dimensions </a:t>
            </a:r>
            <a:r>
              <a:rPr lang="en-US" sz="2400" i="1" spc="72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1250 x 650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spc="7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Patches of dimension </a:t>
            </a:r>
            <a:r>
              <a:rPr lang="en-US" sz="2400" i="1" spc="72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320 x 320</a:t>
            </a:r>
            <a:r>
              <a:rPr lang="en-US" sz="2400" spc="7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are fed to models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72430" y="5817340"/>
            <a:ext cx="432025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i="1" spc="72">
                <a:solidFill>
                  <a:srgbClr val="34495E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3 greyscale identical channels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796772" y="5835092"/>
            <a:ext cx="2332755" cy="417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i="1" spc="72" dirty="0">
                <a:solidFill>
                  <a:srgbClr val="34495E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3 rgb channels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3354142" y="5847377"/>
            <a:ext cx="2332755" cy="417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i="1" spc="72" dirty="0">
                <a:solidFill>
                  <a:srgbClr val="34495E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1 label channel</a:t>
            </a:r>
          </a:p>
        </p:txBody>
      </p:sp>
      <p:sp>
        <p:nvSpPr>
          <p:cNvPr id="50" name="TextBox 36">
            <a:extLst>
              <a:ext uri="{FF2B5EF4-FFF2-40B4-BE49-F238E27FC236}">
                <a16:creationId xmlns:a16="http://schemas.microsoft.com/office/drawing/2014/main" id="{DCD3B92C-2A80-5C9A-A61E-BCF735CEBAEE}"/>
              </a:ext>
            </a:extLst>
          </p:cNvPr>
          <p:cNvSpPr txBox="1"/>
          <p:nvPr/>
        </p:nvSpPr>
        <p:spPr>
          <a:xfrm>
            <a:off x="8661070" y="7294339"/>
            <a:ext cx="1377330" cy="40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200" spc="66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Look-alike</a:t>
            </a:r>
          </a:p>
        </p:txBody>
      </p:sp>
      <p:sp>
        <p:nvSpPr>
          <p:cNvPr id="51" name="TextBox 37">
            <a:extLst>
              <a:ext uri="{FF2B5EF4-FFF2-40B4-BE49-F238E27FC236}">
                <a16:creationId xmlns:a16="http://schemas.microsoft.com/office/drawing/2014/main" id="{C5641C84-B388-AAB7-E26F-444761185EA2}"/>
              </a:ext>
            </a:extLst>
          </p:cNvPr>
          <p:cNvSpPr txBox="1"/>
          <p:nvPr/>
        </p:nvSpPr>
        <p:spPr>
          <a:xfrm>
            <a:off x="8576038" y="6862458"/>
            <a:ext cx="1158526" cy="382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200" spc="66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Oil Spill</a:t>
            </a:r>
          </a:p>
        </p:txBody>
      </p:sp>
      <p:sp>
        <p:nvSpPr>
          <p:cNvPr id="52" name="TextBox 38">
            <a:extLst>
              <a:ext uri="{FF2B5EF4-FFF2-40B4-BE49-F238E27FC236}">
                <a16:creationId xmlns:a16="http://schemas.microsoft.com/office/drawing/2014/main" id="{21A4864B-3CB4-79BB-5CE8-B569EE15393C}"/>
              </a:ext>
            </a:extLst>
          </p:cNvPr>
          <p:cNvSpPr txBox="1"/>
          <p:nvPr/>
        </p:nvSpPr>
        <p:spPr>
          <a:xfrm>
            <a:off x="8672174" y="8114244"/>
            <a:ext cx="679996" cy="40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200" spc="66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Land</a:t>
            </a:r>
          </a:p>
        </p:txBody>
      </p:sp>
      <p:sp>
        <p:nvSpPr>
          <p:cNvPr id="53" name="TextBox 39">
            <a:extLst>
              <a:ext uri="{FF2B5EF4-FFF2-40B4-BE49-F238E27FC236}">
                <a16:creationId xmlns:a16="http://schemas.microsoft.com/office/drawing/2014/main" id="{1638CB58-3587-4A98-909A-78B5753BE1B2}"/>
              </a:ext>
            </a:extLst>
          </p:cNvPr>
          <p:cNvSpPr txBox="1"/>
          <p:nvPr/>
        </p:nvSpPr>
        <p:spPr>
          <a:xfrm>
            <a:off x="8594326" y="7731960"/>
            <a:ext cx="732336" cy="382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200" spc="66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Ship</a:t>
            </a:r>
          </a:p>
        </p:txBody>
      </p:sp>
      <p:sp>
        <p:nvSpPr>
          <p:cNvPr id="54" name="TextBox 40">
            <a:extLst>
              <a:ext uri="{FF2B5EF4-FFF2-40B4-BE49-F238E27FC236}">
                <a16:creationId xmlns:a16="http://schemas.microsoft.com/office/drawing/2014/main" id="{766D8574-CCD2-91FE-CDDA-6017161FE3AC}"/>
              </a:ext>
            </a:extLst>
          </p:cNvPr>
          <p:cNvSpPr txBox="1"/>
          <p:nvPr/>
        </p:nvSpPr>
        <p:spPr>
          <a:xfrm>
            <a:off x="8540447" y="6462995"/>
            <a:ext cx="1781406" cy="382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200" spc="66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Sea Surface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555" b="-22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913248" y="3872710"/>
            <a:ext cx="11129613" cy="296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789"/>
              </a:lnSpc>
              <a:spcBef>
                <a:spcPct val="0"/>
              </a:spcBef>
            </a:pPr>
            <a:r>
              <a:rPr lang="en-US" sz="8999" b="1" spc="269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DATA PREPROCESSING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98770" y="8811973"/>
            <a:ext cx="1589230" cy="1589230"/>
          </a:xfrm>
          <a:custGeom>
            <a:avLst/>
            <a:gdLst/>
            <a:ahLst/>
            <a:cxnLst/>
            <a:rect l="l" t="t" r="r" b="b"/>
            <a:pathLst>
              <a:path w="1589230" h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736220" y="2830474"/>
            <a:ext cx="7142537" cy="3714119"/>
          </a:xfrm>
          <a:custGeom>
            <a:avLst/>
            <a:gdLst/>
            <a:ahLst/>
            <a:cxnLst/>
            <a:rect l="l" t="t" r="r" b="b"/>
            <a:pathLst>
              <a:path w="7142537" h="3714119">
                <a:moveTo>
                  <a:pt x="0" y="0"/>
                </a:moveTo>
                <a:lnTo>
                  <a:pt x="7142537" y="0"/>
                </a:lnTo>
                <a:lnTo>
                  <a:pt x="7142537" y="3714119"/>
                </a:lnTo>
                <a:lnTo>
                  <a:pt x="0" y="3714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9437591" y="7288158"/>
            <a:ext cx="1681154" cy="1681154"/>
          </a:xfrm>
          <a:custGeom>
            <a:avLst/>
            <a:gdLst/>
            <a:ahLst/>
            <a:cxnLst/>
            <a:rect l="l" t="t" r="r" b="b"/>
            <a:pathLst>
              <a:path w="1681154" h="1681154">
                <a:moveTo>
                  <a:pt x="1681154" y="1681154"/>
                </a:moveTo>
                <a:lnTo>
                  <a:pt x="0" y="1681154"/>
                </a:lnTo>
                <a:lnTo>
                  <a:pt x="0" y="0"/>
                </a:lnTo>
                <a:lnTo>
                  <a:pt x="1681154" y="0"/>
                </a:lnTo>
                <a:lnTo>
                  <a:pt x="1681154" y="1681154"/>
                </a:lnTo>
                <a:close/>
              </a:path>
            </a:pathLst>
          </a:custGeom>
          <a:blipFill>
            <a:blip r:embed="rId3"/>
            <a:stretch>
              <a:fillRect r="-378042" b="-148582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687831" y="7298124"/>
            <a:ext cx="1671189" cy="1671189"/>
          </a:xfrm>
          <a:custGeom>
            <a:avLst/>
            <a:gdLst/>
            <a:ahLst/>
            <a:cxnLst/>
            <a:rect l="l" t="t" r="r" b="b"/>
            <a:pathLst>
              <a:path w="1671189" h="1671189">
                <a:moveTo>
                  <a:pt x="0" y="0"/>
                </a:moveTo>
                <a:lnTo>
                  <a:pt x="1671188" y="0"/>
                </a:lnTo>
                <a:lnTo>
                  <a:pt x="1671188" y="1671188"/>
                </a:lnTo>
                <a:lnTo>
                  <a:pt x="0" y="1671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2030566" y="7698172"/>
            <a:ext cx="883623" cy="619568"/>
            <a:chOff x="0" y="0"/>
            <a:chExt cx="812800" cy="5699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569909"/>
            </a:xfrm>
            <a:custGeom>
              <a:avLst/>
              <a:gdLst/>
              <a:ahLst/>
              <a:cxnLst/>
              <a:rect l="l" t="t" r="r" b="b"/>
              <a:pathLst>
                <a:path w="812800" h="569909">
                  <a:moveTo>
                    <a:pt x="812800" y="284954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66709"/>
                  </a:lnTo>
                  <a:lnTo>
                    <a:pt x="406400" y="366709"/>
                  </a:lnTo>
                  <a:lnTo>
                    <a:pt x="406400" y="569909"/>
                  </a:lnTo>
                  <a:lnTo>
                    <a:pt x="812800" y="284954"/>
                  </a:lnTo>
                  <a:close/>
                </a:path>
              </a:pathLst>
            </a:custGeom>
            <a:solidFill>
              <a:srgbClr val="4F4F4F"/>
            </a:solidFill>
            <a:ln cap="sq">
              <a:noFill/>
              <a:prstDash val="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36525"/>
              <a:ext cx="711200" cy="230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379730"/>
            <a:ext cx="7976074" cy="64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39"/>
              </a:lnSpc>
              <a:spcBef>
                <a:spcPct val="0"/>
              </a:spcBef>
            </a:pPr>
            <a:r>
              <a:rPr lang="en-US" sz="3999" b="1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BASELINE AUGMENTATIONS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454390"/>
            <a:ext cx="12850001" cy="53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2999" b="1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Starting from the original image, the applied transformations are: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2827" y="3028316"/>
            <a:ext cx="5977968" cy="1095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 b="1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Random resize</a:t>
            </a:r>
          </a:p>
          <a:p>
            <a:pPr algn="just">
              <a:lnSpc>
                <a:spcPts val="4499"/>
              </a:lnSpc>
            </a:pPr>
            <a:r>
              <a:rPr lang="en-US" sz="2999" b="1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       </a:t>
            </a:r>
            <a:r>
              <a:rPr lang="en-US" sz="2999" spc="8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with a scale from </a:t>
            </a:r>
            <a:r>
              <a:rPr lang="en-US" sz="2999" i="1" spc="89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0.5x</a:t>
            </a:r>
            <a:r>
              <a:rPr lang="en-US" sz="2999" spc="8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to </a:t>
            </a:r>
            <a:r>
              <a:rPr lang="en-US" sz="2999" i="1" spc="89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1.5x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1916" y="4552316"/>
            <a:ext cx="3383905" cy="53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ctr">
              <a:lnSpc>
                <a:spcPts val="4499"/>
              </a:lnSpc>
              <a:buFont typeface="Arial"/>
              <a:buChar char="•"/>
            </a:pPr>
            <a:r>
              <a:rPr lang="en-US" sz="2999" b="1" i="1" spc="89">
                <a:solidFill>
                  <a:srgbClr val="191919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320x320</a:t>
            </a:r>
            <a:r>
              <a:rPr lang="en-US" sz="2999" b="1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Crop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2827" y="5514342"/>
            <a:ext cx="5977968" cy="1095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 b="1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Horizontal Flip</a:t>
            </a:r>
          </a:p>
          <a:p>
            <a:pPr algn="just">
              <a:lnSpc>
                <a:spcPts val="4499"/>
              </a:lnSpc>
            </a:pPr>
            <a:r>
              <a:rPr lang="en-US" sz="2999" b="1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       </a:t>
            </a:r>
            <a:r>
              <a:rPr lang="en-US" sz="2999" spc="8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with a probability of </a:t>
            </a:r>
            <a:r>
              <a:rPr lang="en-US" sz="2999" i="1" spc="89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50%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2827" y="7038342"/>
            <a:ext cx="5977968" cy="1095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 b="1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Vertical Flip</a:t>
            </a:r>
          </a:p>
          <a:p>
            <a:pPr algn="just">
              <a:lnSpc>
                <a:spcPts val="4499"/>
              </a:lnSpc>
            </a:pPr>
            <a:r>
              <a:rPr lang="en-US" sz="2999" b="1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       </a:t>
            </a:r>
            <a:r>
              <a:rPr lang="en-US" sz="2999" spc="8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with a probability of </a:t>
            </a:r>
            <a:r>
              <a:rPr lang="en-US" sz="2999" i="1" spc="89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50%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45972" y="2245303"/>
            <a:ext cx="2252811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b="1" spc="72">
                <a:solidFill>
                  <a:srgbClr val="6D6969"/>
                </a:solidFill>
                <a:latin typeface="Aileron Bold"/>
                <a:ea typeface="Aileron Bold"/>
                <a:cs typeface="Aileron Bold"/>
                <a:sym typeface="Aileron Bold"/>
              </a:rPr>
              <a:t>Original Image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64635" y="6734653"/>
            <a:ext cx="2827065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b="1" spc="72">
                <a:solidFill>
                  <a:srgbClr val="6D6969"/>
                </a:solidFill>
                <a:latin typeface="Aileron Bold"/>
                <a:ea typeface="Aileron Bold"/>
                <a:cs typeface="Aileron Bold"/>
                <a:sym typeface="Aileron Bold"/>
              </a:rPr>
              <a:t>Augmented Image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83674" y="6734653"/>
            <a:ext cx="2679502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b="1" spc="72">
                <a:solidFill>
                  <a:srgbClr val="6D6969"/>
                </a:solidFill>
                <a:latin typeface="Aileron Bold"/>
                <a:ea typeface="Aileron Bold"/>
                <a:cs typeface="Aileron Bold"/>
                <a:sym typeface="Aileron Bold"/>
              </a:rPr>
              <a:t>Augmented Mask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875</Words>
  <Application>Microsoft Macintosh PowerPoint</Application>
  <PresentationFormat>Custom</PresentationFormat>
  <Paragraphs>290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Aileron Bold</vt:lpstr>
      <vt:lpstr>Arial</vt:lpstr>
      <vt:lpstr>Aileron</vt:lpstr>
      <vt:lpstr>Aileron Ultra-Bold</vt:lpstr>
      <vt:lpstr>Calibri</vt:lpstr>
      <vt:lpstr>Aileron Heavy</vt:lpstr>
      <vt:lpstr>Aileron Italics</vt:lpstr>
      <vt:lpstr>Aileron Bold Italics</vt:lpstr>
      <vt:lpstr>Open Sans Bold</vt:lpstr>
      <vt:lpstr>Open Sans</vt:lpstr>
      <vt:lpstr>Open Sans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SAR_Final_ Presentation</dc:title>
  <cp:lastModifiedBy>Marra  Carlo</cp:lastModifiedBy>
  <cp:revision>2</cp:revision>
  <dcterms:created xsi:type="dcterms:W3CDTF">2006-08-16T00:00:00Z</dcterms:created>
  <dcterms:modified xsi:type="dcterms:W3CDTF">2025-01-29T16:40:41Z</dcterms:modified>
  <dc:identifier>DAGc0Fvc6GI</dc:identifier>
</cp:coreProperties>
</file>